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36"/>
  </p:notesMasterIdLst>
  <p:handoutMasterIdLst>
    <p:handoutMasterId r:id="rId37"/>
  </p:handoutMasterIdLst>
  <p:sldIdLst>
    <p:sldId id="300" r:id="rId6"/>
    <p:sldId id="302" r:id="rId7"/>
    <p:sldId id="295" r:id="rId8"/>
    <p:sldId id="444" r:id="rId9"/>
    <p:sldId id="301" r:id="rId10"/>
    <p:sldId id="296" r:id="rId11"/>
    <p:sldId id="457" r:id="rId12"/>
    <p:sldId id="439" r:id="rId13"/>
    <p:sldId id="350" r:id="rId14"/>
    <p:sldId id="368" r:id="rId15"/>
    <p:sldId id="407" r:id="rId16"/>
    <p:sldId id="460" r:id="rId17"/>
    <p:sldId id="395" r:id="rId18"/>
    <p:sldId id="391" r:id="rId19"/>
    <p:sldId id="410" r:id="rId20"/>
    <p:sldId id="438" r:id="rId21"/>
    <p:sldId id="447" r:id="rId22"/>
    <p:sldId id="405" r:id="rId23"/>
    <p:sldId id="464" r:id="rId24"/>
    <p:sldId id="299" r:id="rId25"/>
    <p:sldId id="448" r:id="rId26"/>
    <p:sldId id="462" r:id="rId27"/>
    <p:sldId id="404" r:id="rId28"/>
    <p:sldId id="422" r:id="rId29"/>
    <p:sldId id="423" r:id="rId30"/>
    <p:sldId id="431" r:id="rId31"/>
    <p:sldId id="463" r:id="rId32"/>
    <p:sldId id="451" r:id="rId33"/>
    <p:sldId id="458" r:id="rId34"/>
    <p:sldId id="456"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331C"/>
    <a:srgbClr val="0F1318"/>
    <a:srgbClr val="FF4612"/>
    <a:srgbClr val="FF461B"/>
    <a:srgbClr val="EA381B"/>
    <a:srgbClr val="111820"/>
    <a:srgbClr val="11171F"/>
    <a:srgbClr val="1118FF"/>
    <a:srgbClr val="C7C8CA"/>
    <a:srgbClr val="2C9A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7" autoAdjust="0"/>
    <p:restoredTop sz="88057"/>
  </p:normalViewPr>
  <p:slideViewPr>
    <p:cSldViewPr snapToGrid="0" showGuides="1">
      <p:cViewPr varScale="1">
        <p:scale>
          <a:sx n="120" d="100"/>
          <a:sy n="120" d="100"/>
        </p:scale>
        <p:origin x="320" y="176"/>
      </p:cViewPr>
      <p:guideLst>
        <p:guide orient="horz"/>
        <p:guide/>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B18F7D-B5A0-614E-AF44-0854AA31EDCF}" type="datetimeFigureOut">
              <a:rPr lang="en-US" smtClean="0">
                <a:latin typeface="Calibri" panose="020F0502020204030204" pitchFamily="34" charset="0"/>
              </a:rPr>
              <a:t>5/1/19</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888E39-6E85-4B4B-BB6E-4676B8261379}"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2261976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Calibri" panose="020F0502020204030204" pitchFamily="34" charset="0"/>
              </a:defRPr>
            </a:lvl1pPr>
          </a:lstStyle>
          <a:p>
            <a:fld id="{7B2DAEF5-6F48-DE45-86FC-403FD29D9918}" type="datetimeFigureOut">
              <a:rPr lang="en-US" smtClean="0"/>
              <a:pPr/>
              <a:t>5/1/19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Calibri" panose="020F0502020204030204" pitchFamily="34" charset="0"/>
              </a:defRPr>
            </a:lvl1pPr>
          </a:lstStyle>
          <a:p>
            <a:fld id="{1EC4FD03-CECA-8449-BA4B-A5FC8586C838}" type="slidenum">
              <a:rPr lang="en-US" smtClean="0"/>
              <a:pPr/>
              <a:t>‹#›</a:t>
            </a:fld>
            <a:endParaRPr lang="en-US" dirty="0"/>
          </a:p>
        </p:txBody>
      </p:sp>
    </p:spTree>
    <p:extLst>
      <p:ext uri="{BB962C8B-B14F-4D97-AF65-F5344CB8AC3E}">
        <p14:creationId xmlns:p14="http://schemas.microsoft.com/office/powerpoint/2010/main" val="38802667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Calibri" panose="020F0502020204030204" pitchFamily="34" charset="0"/>
        <a:ea typeface="+mn-ea"/>
        <a:cs typeface="+mn-cs"/>
      </a:defRPr>
    </a:lvl1pPr>
    <a:lvl2pPr marL="457200" algn="l" defTabSz="457200" rtl="0" eaLnBrk="1" latinLnBrk="0" hangingPunct="1">
      <a:defRPr sz="1200" b="0" i="0" kern="1200">
        <a:solidFill>
          <a:schemeClr val="tx1"/>
        </a:solidFill>
        <a:latin typeface="Calibri" panose="020F0502020204030204" pitchFamily="34" charset="0"/>
        <a:ea typeface="+mn-ea"/>
        <a:cs typeface="+mn-cs"/>
      </a:defRPr>
    </a:lvl2pPr>
    <a:lvl3pPr marL="914400" algn="l" defTabSz="457200" rtl="0" eaLnBrk="1" latinLnBrk="0" hangingPunct="1">
      <a:defRPr sz="1200" b="0" i="0" kern="1200">
        <a:solidFill>
          <a:schemeClr val="tx1"/>
        </a:solidFill>
        <a:latin typeface="Calibri" panose="020F0502020204030204" pitchFamily="34" charset="0"/>
        <a:ea typeface="+mn-ea"/>
        <a:cs typeface="+mn-cs"/>
      </a:defRPr>
    </a:lvl3pPr>
    <a:lvl4pPr marL="1371600" algn="l" defTabSz="457200" rtl="0" eaLnBrk="1" latinLnBrk="0" hangingPunct="1">
      <a:defRPr sz="1200" b="0" i="0" kern="1200">
        <a:solidFill>
          <a:schemeClr val="tx1"/>
        </a:solidFill>
        <a:latin typeface="Calibri" panose="020F0502020204030204" pitchFamily="34" charset="0"/>
        <a:ea typeface="+mn-ea"/>
        <a:cs typeface="+mn-cs"/>
      </a:defRPr>
    </a:lvl4pPr>
    <a:lvl5pPr marL="1828800" algn="l" defTabSz="457200" rtl="0" eaLnBrk="1" latinLnBrk="0" hangingPunct="1">
      <a:defRPr sz="1200" b="0" i="0" kern="1200">
        <a:solidFill>
          <a:schemeClr val="tx1"/>
        </a:solidFill>
        <a:latin typeface="Calibri" panose="020F050202020403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u="none" strike="noStrike" cap="none" dirty="0"/>
          </a:p>
        </p:txBody>
      </p:sp>
    </p:spTree>
    <p:extLst>
      <p:ext uri="{BB962C8B-B14F-4D97-AF65-F5344CB8AC3E}">
        <p14:creationId xmlns:p14="http://schemas.microsoft.com/office/powerpoint/2010/main" val="3962670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is the same as a normal competition</a:t>
            </a:r>
            <a:r>
              <a:rPr lang="en-US" baseline="0" dirty="0"/>
              <a:t> except users are in our instrumented workspace. It monitors what they do</a:t>
            </a: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10</a:t>
            </a:fld>
            <a:endParaRPr lang="en-US" dirty="0"/>
          </a:p>
        </p:txBody>
      </p:sp>
    </p:spTree>
    <p:extLst>
      <p:ext uri="{BB962C8B-B14F-4D97-AF65-F5344CB8AC3E}">
        <p14:creationId xmlns:p14="http://schemas.microsoft.com/office/powerpoint/2010/main" val="213709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EEG participants have 256 sensors on brain measuring activity</a:t>
            </a:r>
          </a:p>
          <a:p>
            <a:r>
              <a:rPr lang="en-US" dirty="0"/>
              <a:t>they are show 10 images per second and told to click a button when the focus image is shown (door, stairs, window, </a:t>
            </a:r>
            <a:r>
              <a:rPr lang="en-US" dirty="0" err="1"/>
              <a:t>etc</a:t>
            </a:r>
            <a:r>
              <a:rPr lang="en-US" dirty="0"/>
              <a:t>)</a:t>
            </a:r>
          </a:p>
        </p:txBody>
      </p:sp>
      <p:sp>
        <p:nvSpPr>
          <p:cNvPr id="4" name="Slide Number Placeholder 3"/>
          <p:cNvSpPr>
            <a:spLocks noGrp="1"/>
          </p:cNvSpPr>
          <p:nvPr>
            <p:ph type="sldNum" sz="quarter" idx="5"/>
          </p:nvPr>
        </p:nvSpPr>
        <p:spPr/>
        <p:txBody>
          <a:bodyPr/>
          <a:lstStyle/>
          <a:p>
            <a:fld id="{1EC4FD03-CECA-8449-BA4B-A5FC8586C838}" type="slidenum">
              <a:rPr lang="en-US" smtClean="0"/>
              <a:t>11</a:t>
            </a:fld>
            <a:endParaRPr lang="en-US" dirty="0"/>
          </a:p>
        </p:txBody>
      </p:sp>
    </p:spTree>
    <p:extLst>
      <p:ext uri="{BB962C8B-B14F-4D97-AF65-F5344CB8AC3E}">
        <p14:creationId xmlns:p14="http://schemas.microsoft.com/office/powerpoint/2010/main" val="885154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Instrumented Workspace will gather measurements on how teams interact with each other and develop work products</a:t>
            </a:r>
          </a:p>
          <a:p>
            <a:pPr lvl="0"/>
            <a:r>
              <a:rPr lang="en-US" dirty="0"/>
              <a:t>Higher level individual and team models will be extracted to both power Alloy Agents and novel intelligent machine formalisms </a:t>
            </a:r>
          </a:p>
        </p:txBody>
      </p:sp>
      <p:sp>
        <p:nvSpPr>
          <p:cNvPr id="4" name="Slide Number Placeholder 3"/>
          <p:cNvSpPr>
            <a:spLocks noGrp="1"/>
          </p:cNvSpPr>
          <p:nvPr>
            <p:ph type="sldNum" sz="quarter" idx="10"/>
          </p:nvPr>
        </p:nvSpPr>
        <p:spPr/>
        <p:txBody>
          <a:bodyPr/>
          <a:lstStyle/>
          <a:p>
            <a:fld id="{1EC4FD03-CECA-8449-BA4B-A5FC8586C838}" type="slidenum">
              <a:rPr lang="en-US" smtClean="0"/>
              <a:t>13</a:t>
            </a:fld>
            <a:endParaRPr lang="en-US" dirty="0"/>
          </a:p>
        </p:txBody>
      </p:sp>
    </p:spTree>
    <p:extLst>
      <p:ext uri="{BB962C8B-B14F-4D97-AF65-F5344CB8AC3E}">
        <p14:creationId xmlns:p14="http://schemas.microsoft.com/office/powerpoint/2010/main" val="276517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14</a:t>
            </a:fld>
            <a:endParaRPr lang="en-US" dirty="0"/>
          </a:p>
        </p:txBody>
      </p:sp>
    </p:spTree>
    <p:extLst>
      <p:ext uri="{BB962C8B-B14F-4D97-AF65-F5344CB8AC3E}">
        <p14:creationId xmlns:p14="http://schemas.microsoft.com/office/powerpoint/2010/main" val="2833156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15</a:t>
            </a:fld>
            <a:endParaRPr lang="en-US" dirty="0"/>
          </a:p>
        </p:txBody>
      </p:sp>
    </p:spTree>
    <p:extLst>
      <p:ext uri="{BB962C8B-B14F-4D97-AF65-F5344CB8AC3E}">
        <p14:creationId xmlns:p14="http://schemas.microsoft.com/office/powerpoint/2010/main" val="1874045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16</a:t>
            </a:fld>
            <a:endParaRPr lang="en-US" dirty="0"/>
          </a:p>
        </p:txBody>
      </p:sp>
    </p:spTree>
    <p:extLst>
      <p:ext uri="{BB962C8B-B14F-4D97-AF65-F5344CB8AC3E}">
        <p14:creationId xmlns:p14="http://schemas.microsoft.com/office/powerpoint/2010/main" val="2803917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parse syntax into tokens - remove variable names, numbers, </a:t>
            </a:r>
            <a:r>
              <a:rPr lang="en-US" dirty="0" err="1"/>
              <a:t>etc</a:t>
            </a:r>
            <a:endParaRPr lang="en-US" dirty="0"/>
          </a:p>
          <a:p>
            <a:r>
              <a:rPr lang="en-US" dirty="0"/>
              <a:t>feed into bag of words powering doc2vec to learn if the script will fail or not</a:t>
            </a:r>
          </a:p>
          <a:p>
            <a:r>
              <a:rPr lang="en-US" dirty="0"/>
              <a:t>provide feedback to participants – more later</a:t>
            </a:r>
          </a:p>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17</a:t>
            </a:fld>
            <a:endParaRPr lang="en-US" dirty="0"/>
          </a:p>
        </p:txBody>
      </p:sp>
    </p:spTree>
    <p:extLst>
      <p:ext uri="{BB962C8B-B14F-4D97-AF65-F5344CB8AC3E}">
        <p14:creationId xmlns:p14="http://schemas.microsoft.com/office/powerpoint/2010/main" val="1325526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artifact analyst is a doc2vec model that can learn long term dependencies in code, created for paragraph analysis</a:t>
            </a:r>
          </a:p>
          <a:p>
            <a:r>
              <a:rPr lang="en-US" dirty="0" err="1"/>
              <a:t>pylist</a:t>
            </a:r>
            <a:r>
              <a:rPr lang="en-US" dirty="0"/>
              <a:t> is public, used for code cleanliness and standards in addition to errors</a:t>
            </a:r>
          </a:p>
          <a:p>
            <a:r>
              <a:rPr lang="en-US" dirty="0"/>
              <a:t>trained using meta-Kaggle python scripts. had run or failed status</a:t>
            </a:r>
          </a:p>
        </p:txBody>
      </p:sp>
      <p:sp>
        <p:nvSpPr>
          <p:cNvPr id="4" name="Slide Number Placeholder 3"/>
          <p:cNvSpPr>
            <a:spLocks noGrp="1"/>
          </p:cNvSpPr>
          <p:nvPr>
            <p:ph type="sldNum" sz="quarter" idx="10"/>
          </p:nvPr>
        </p:nvSpPr>
        <p:spPr/>
        <p:txBody>
          <a:bodyPr/>
          <a:lstStyle/>
          <a:p>
            <a:fld id="{1EC4FD03-CECA-8449-BA4B-A5FC8586C838}" type="slidenum">
              <a:rPr lang="en-US" smtClean="0"/>
              <a:t>18</a:t>
            </a:fld>
            <a:endParaRPr lang="en-US" dirty="0"/>
          </a:p>
        </p:txBody>
      </p:sp>
    </p:spTree>
    <p:extLst>
      <p:ext uri="{BB962C8B-B14F-4D97-AF65-F5344CB8AC3E}">
        <p14:creationId xmlns:p14="http://schemas.microsoft.com/office/powerpoint/2010/main" val="3750634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deployment, prediction is made by doc2vec </a:t>
            </a:r>
          </a:p>
          <a:p>
            <a:r>
              <a:rPr lang="en-US" dirty="0" err="1"/>
              <a:t>pylint</a:t>
            </a:r>
            <a:r>
              <a:rPr lang="en-US" dirty="0"/>
              <a:t> used as verification,</a:t>
            </a:r>
          </a:p>
          <a:p>
            <a:r>
              <a:rPr lang="en-US" dirty="0"/>
              <a:t>message sent to participants (looks like a syntax error on line 3)</a:t>
            </a:r>
          </a:p>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19</a:t>
            </a:fld>
            <a:endParaRPr lang="en-US" dirty="0"/>
          </a:p>
        </p:txBody>
      </p:sp>
    </p:spTree>
    <p:extLst>
      <p:ext uri="{BB962C8B-B14F-4D97-AF65-F5344CB8AC3E}">
        <p14:creationId xmlns:p14="http://schemas.microsoft.com/office/powerpoint/2010/main" val="420836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electronic warfare officers figure out how to disrupt RF signals. </a:t>
            </a:r>
          </a:p>
          <a:p>
            <a:r>
              <a:rPr lang="en-US" dirty="0" err="1"/>
              <a:t>AdA</a:t>
            </a:r>
            <a:r>
              <a:rPr lang="en-US" dirty="0"/>
              <a:t> acts like a penetration tester – looks for vulnerabilities and reports them back to the team</a:t>
            </a:r>
          </a:p>
          <a:p>
            <a:r>
              <a:rPr lang="en-US" dirty="0"/>
              <a:t>more interesting and interactive role than much AI especially if user interface and interactions are well designed</a:t>
            </a:r>
          </a:p>
        </p:txBody>
      </p:sp>
      <p:sp>
        <p:nvSpPr>
          <p:cNvPr id="4" name="Slide Number Placeholder 3"/>
          <p:cNvSpPr>
            <a:spLocks noGrp="1"/>
          </p:cNvSpPr>
          <p:nvPr>
            <p:ph type="sldNum" sz="quarter" idx="5"/>
          </p:nvPr>
        </p:nvSpPr>
        <p:spPr/>
        <p:txBody>
          <a:bodyPr/>
          <a:lstStyle/>
          <a:p>
            <a:fld id="{1EC4FD03-CECA-8449-BA4B-A5FC8586C838}" type="slidenum">
              <a:rPr lang="en-US" smtClean="0"/>
              <a:t>20</a:t>
            </a:fld>
            <a:endParaRPr lang="en-US" dirty="0"/>
          </a:p>
        </p:txBody>
      </p:sp>
    </p:spTree>
    <p:extLst>
      <p:ext uri="{BB962C8B-B14F-4D97-AF65-F5344CB8AC3E}">
        <p14:creationId xmlns:p14="http://schemas.microsoft.com/office/powerpoint/2010/main" val="176899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Calibri" panose="020F0502020204030204" pitchFamily="34" charset="0"/>
              </a:rPr>
              <a:t>Independent </a:t>
            </a:r>
            <a:r>
              <a:rPr lang="en-US" sz="1100" u="sng" dirty="0">
                <a:latin typeface="Calibri" panose="020F0502020204030204" pitchFamily="34" charset="0"/>
              </a:rPr>
              <a:t>not-for-profit</a:t>
            </a:r>
            <a:r>
              <a:rPr lang="en-US" sz="1100" dirty="0">
                <a:latin typeface="Calibri" panose="020F0502020204030204" pitchFamily="34" charset="0"/>
              </a:rPr>
              <a:t> research and development company</a:t>
            </a:r>
          </a:p>
          <a:p>
            <a:pPr marL="0" marR="0" lvl="0" indent="0" algn="l" rtl="0">
              <a:spcBef>
                <a:spcPts val="0"/>
              </a:spcBef>
              <a:spcAft>
                <a:spcPts val="0"/>
              </a:spcAft>
              <a:buFont typeface="Arial"/>
              <a:buNone/>
            </a:pPr>
            <a:r>
              <a:rPr lang="en-US" sz="1100" dirty="0"/>
              <a:t>For</a:t>
            </a:r>
            <a:r>
              <a:rPr lang="en-US" sz="1100" baseline="0" dirty="0"/>
              <a:t> more than 80 years Draper has applied exquisite engineering solutions to its customers’ most difficult challenges.</a:t>
            </a:r>
          </a:p>
          <a:p>
            <a:pPr marL="0" marR="0" lvl="0" indent="0" algn="l" rtl="0">
              <a:spcBef>
                <a:spcPts val="0"/>
              </a:spcBef>
              <a:spcAft>
                <a:spcPts val="0"/>
              </a:spcAft>
              <a:buFont typeface="Arial"/>
              <a:buNone/>
            </a:pPr>
            <a:r>
              <a:rPr lang="en-US" sz="1100" baseline="0" dirty="0"/>
              <a:t>make things that work</a:t>
            </a:r>
          </a:p>
          <a:p>
            <a:pPr marL="0" marR="0" lvl="0" indent="0" algn="l" rtl="0">
              <a:spcBef>
                <a:spcPts val="0"/>
              </a:spcBef>
              <a:spcAft>
                <a:spcPts val="0"/>
              </a:spcAft>
              <a:buFont typeface="Arial"/>
              <a:buNone/>
            </a:pPr>
            <a:r>
              <a:rPr lang="en-US" sz="1100" baseline="0" dirty="0"/>
              <a:t>bridging the so called valley-of-death </a:t>
            </a:r>
          </a:p>
          <a:p>
            <a:pPr marL="0" marR="0" lvl="0" indent="0" algn="l" rtl="0">
              <a:spcBef>
                <a:spcPts val="0"/>
              </a:spcBef>
              <a:spcAft>
                <a:spcPts val="0"/>
              </a:spcAft>
              <a:buFont typeface="Arial"/>
              <a:buNone/>
            </a:pPr>
            <a:r>
              <a:rPr lang="en-US" sz="1100" baseline="0" dirty="0"/>
              <a:t>by taking emerging technologies from </a:t>
            </a:r>
            <a:r>
              <a:rPr lang="en-US" sz="1100" baseline="0" dirty="0" err="1"/>
              <a:t>academa</a:t>
            </a:r>
            <a:r>
              <a:rPr lang="en-US" sz="1100" baseline="0" dirty="0"/>
              <a:t>, </a:t>
            </a:r>
            <a:r>
              <a:rPr lang="en-US" sz="1100" baseline="0" dirty="0" err="1"/>
              <a:t>amping</a:t>
            </a:r>
            <a:r>
              <a:rPr lang="en-US" sz="1100" baseline="0" dirty="0"/>
              <a:t> them up with Draper engineering, and applying them to real-world government and commercial customer problems. </a:t>
            </a:r>
            <a:endParaRPr sz="1100" u="none" strike="noStrike" cap="none" dirty="0"/>
          </a:p>
        </p:txBody>
      </p:sp>
    </p:spTree>
    <p:extLst>
      <p:ext uri="{BB962C8B-B14F-4D97-AF65-F5344CB8AC3E}">
        <p14:creationId xmlns:p14="http://schemas.microsoft.com/office/powerpoint/2010/main" val="766803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21</a:t>
            </a:fld>
            <a:endParaRPr lang="en-US" dirty="0"/>
          </a:p>
        </p:txBody>
      </p:sp>
    </p:spTree>
    <p:extLst>
      <p:ext uri="{BB962C8B-B14F-4D97-AF65-F5344CB8AC3E}">
        <p14:creationId xmlns:p14="http://schemas.microsoft.com/office/powerpoint/2010/main" val="2252917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Draper’s measurement and metrics approach utilized the same data for agents, hypothesis testing, and providing actionable scientific insights.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Measuring these things during the first round of competitions allows building more interesting AI agent in subsequent rounds</a:t>
            </a:r>
          </a:p>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23</a:t>
            </a:fld>
            <a:endParaRPr lang="en-US" dirty="0"/>
          </a:p>
        </p:txBody>
      </p:sp>
    </p:spTree>
    <p:extLst>
      <p:ext uri="{BB962C8B-B14F-4D97-AF65-F5344CB8AC3E}">
        <p14:creationId xmlns:p14="http://schemas.microsoft.com/office/powerpoint/2010/main" val="420110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Userals</a:t>
            </a:r>
            <a:r>
              <a:rPr lang="en-US" dirty="0"/>
              <a:t> is the logging system of what people do on the platform</a:t>
            </a:r>
          </a:p>
        </p:txBody>
      </p:sp>
      <p:sp>
        <p:nvSpPr>
          <p:cNvPr id="4" name="Slide Number Placeholder 3"/>
          <p:cNvSpPr>
            <a:spLocks noGrp="1"/>
          </p:cNvSpPr>
          <p:nvPr>
            <p:ph type="sldNum" sz="quarter" idx="10"/>
          </p:nvPr>
        </p:nvSpPr>
        <p:spPr/>
        <p:txBody>
          <a:bodyPr/>
          <a:lstStyle/>
          <a:p>
            <a:fld id="{1EC4FD03-CECA-8449-BA4B-A5FC8586C838}" type="slidenum">
              <a:rPr lang="en-US" smtClean="0"/>
              <a:t>24</a:t>
            </a:fld>
            <a:endParaRPr lang="en-US" dirty="0"/>
          </a:p>
        </p:txBody>
      </p:sp>
    </p:spTree>
    <p:extLst>
      <p:ext uri="{BB962C8B-B14F-4D97-AF65-F5344CB8AC3E}">
        <p14:creationId xmlns:p14="http://schemas.microsoft.com/office/powerpoint/2010/main" val="68745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25</a:t>
            </a:fld>
            <a:endParaRPr lang="en-US" dirty="0"/>
          </a:p>
        </p:txBody>
      </p:sp>
    </p:spTree>
    <p:extLst>
      <p:ext uri="{BB962C8B-B14F-4D97-AF65-F5344CB8AC3E}">
        <p14:creationId xmlns:p14="http://schemas.microsoft.com/office/powerpoint/2010/main" val="125699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26</a:t>
            </a:fld>
            <a:endParaRPr lang="en-US" dirty="0"/>
          </a:p>
        </p:txBody>
      </p:sp>
    </p:spTree>
    <p:extLst>
      <p:ext uri="{BB962C8B-B14F-4D97-AF65-F5344CB8AC3E}">
        <p14:creationId xmlns:p14="http://schemas.microsoft.com/office/powerpoint/2010/main" val="3303533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1EC4FD03-CECA-8449-BA4B-A5FC8586C838}" type="slidenum">
              <a:rPr lang="en-US" smtClean="0"/>
              <a:t>28</a:t>
            </a:fld>
            <a:endParaRPr lang="en-US" dirty="0"/>
          </a:p>
        </p:txBody>
      </p:sp>
    </p:spTree>
    <p:extLst>
      <p:ext uri="{BB962C8B-B14F-4D97-AF65-F5344CB8AC3E}">
        <p14:creationId xmlns:p14="http://schemas.microsoft.com/office/powerpoint/2010/main" val="121097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1EC4FD03-CECA-8449-BA4B-A5FC8586C838}" type="slidenum">
              <a:rPr lang="en-US" smtClean="0"/>
              <a:t>29</a:t>
            </a:fld>
            <a:endParaRPr lang="en-US" dirty="0"/>
          </a:p>
        </p:txBody>
      </p:sp>
    </p:spTree>
    <p:extLst>
      <p:ext uri="{BB962C8B-B14F-4D97-AF65-F5344CB8AC3E}">
        <p14:creationId xmlns:p14="http://schemas.microsoft.com/office/powerpoint/2010/main" val="1825558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1EC4FD03-CECA-8449-BA4B-A5FC8586C838}" type="slidenum">
              <a:rPr lang="en-US" smtClean="0"/>
              <a:t>30</a:t>
            </a:fld>
            <a:endParaRPr lang="en-US" dirty="0"/>
          </a:p>
        </p:txBody>
      </p:sp>
    </p:spTree>
    <p:extLst>
      <p:ext uri="{BB962C8B-B14F-4D97-AF65-F5344CB8AC3E}">
        <p14:creationId xmlns:p14="http://schemas.microsoft.com/office/powerpoint/2010/main" val="15981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dirty="0">
                <a:latin typeface="Calibri" panose="020F0502020204030204" pitchFamily="34" charset="0"/>
              </a:rPr>
              <a:t>Independent </a:t>
            </a:r>
            <a:r>
              <a:rPr lang="en-US" sz="1200" u="sng" dirty="0">
                <a:latin typeface="Calibri" panose="020F0502020204030204" pitchFamily="34" charset="0"/>
              </a:rPr>
              <a:t>not-for-profit</a:t>
            </a:r>
            <a:r>
              <a:rPr lang="en-US" sz="1200" dirty="0">
                <a:latin typeface="Calibri" panose="020F0502020204030204" pitchFamily="34" charset="0"/>
              </a:rPr>
              <a:t> research and development company</a:t>
            </a:r>
          </a:p>
          <a:p>
            <a:pPr marL="0" marR="0" lvl="0" indent="0" algn="l" rtl="0">
              <a:spcBef>
                <a:spcPts val="0"/>
              </a:spcBef>
              <a:spcAft>
                <a:spcPts val="0"/>
              </a:spcAft>
              <a:buFont typeface="Arial"/>
              <a:buNone/>
            </a:pPr>
            <a:r>
              <a:rPr lang="en-US" sz="1200" dirty="0"/>
              <a:t>For</a:t>
            </a:r>
            <a:r>
              <a:rPr lang="en-US" sz="1200" baseline="0" dirty="0"/>
              <a:t> more than 80 years Draper has applied exquisite engineering solutions to its customers’ most difficult challenges.</a:t>
            </a:r>
          </a:p>
          <a:p>
            <a:pPr marL="0" marR="0" lvl="0" indent="0" algn="l" rtl="0">
              <a:spcBef>
                <a:spcPts val="0"/>
              </a:spcBef>
              <a:spcAft>
                <a:spcPts val="0"/>
              </a:spcAft>
              <a:buFont typeface="Arial"/>
              <a:buNone/>
            </a:pPr>
            <a:r>
              <a:rPr lang="en-US" sz="1200" baseline="0" dirty="0"/>
              <a:t>make things that work</a:t>
            </a:r>
          </a:p>
          <a:p>
            <a:pPr marL="0" marR="0" lvl="0" indent="0" algn="l" rtl="0">
              <a:spcBef>
                <a:spcPts val="0"/>
              </a:spcBef>
              <a:spcAft>
                <a:spcPts val="0"/>
              </a:spcAft>
              <a:buFont typeface="Arial"/>
              <a:buNone/>
            </a:pPr>
            <a:r>
              <a:rPr lang="en-US" sz="1200" baseline="0" dirty="0"/>
              <a:t>bridging the so called valley-of-death </a:t>
            </a:r>
          </a:p>
          <a:p>
            <a:pPr marL="0" marR="0" lvl="0" indent="0" algn="l" rtl="0">
              <a:spcBef>
                <a:spcPts val="0"/>
              </a:spcBef>
              <a:spcAft>
                <a:spcPts val="0"/>
              </a:spcAft>
              <a:buFont typeface="Arial"/>
              <a:buNone/>
            </a:pPr>
            <a:r>
              <a:rPr lang="en-US" sz="1200" baseline="0" dirty="0"/>
              <a:t>by taking emerging technologies from </a:t>
            </a:r>
            <a:r>
              <a:rPr lang="en-US" sz="1200" baseline="0" dirty="0" err="1"/>
              <a:t>academa</a:t>
            </a:r>
            <a:r>
              <a:rPr lang="en-US" sz="1200" baseline="0" dirty="0"/>
              <a:t>, </a:t>
            </a:r>
            <a:r>
              <a:rPr lang="en-US" sz="1200" baseline="0" dirty="0" err="1"/>
              <a:t>amping</a:t>
            </a:r>
            <a:r>
              <a:rPr lang="en-US" sz="1200" baseline="0" dirty="0"/>
              <a:t> them up with Draper engineering, and applying them to real-world government and commercial customer problems. </a:t>
            </a:r>
            <a:endParaRPr lang="en-US" sz="1200" u="none" strike="noStrike" cap="none" dirty="0"/>
          </a:p>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pPr/>
              <a:t>3</a:t>
            </a:fld>
            <a:endParaRPr lang="en-US" dirty="0"/>
          </a:p>
        </p:txBody>
      </p:sp>
    </p:spTree>
    <p:extLst>
      <p:ext uri="{BB962C8B-B14F-4D97-AF65-F5344CB8AC3E}">
        <p14:creationId xmlns:p14="http://schemas.microsoft.com/office/powerpoint/2010/main" val="321709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Examples</a:t>
            </a:r>
          </a:p>
          <a:p>
            <a:pPr marL="171450" indent="-171450">
              <a:buFont typeface="Arial" panose="020B0604020202020204" pitchFamily="34" charset="0"/>
              <a:buChar char="•"/>
            </a:pPr>
            <a:r>
              <a:rPr lang="en-US" dirty="0"/>
              <a:t>Healthcare – predict patients who will decline but need to enable doctors (teams) to understand and make smart choices based on that</a:t>
            </a:r>
          </a:p>
          <a:p>
            <a:pPr marL="171450" indent="-171450">
              <a:buFont typeface="Arial" panose="020B0604020202020204" pitchFamily="34" charset="0"/>
              <a:buChar char="•"/>
            </a:pPr>
            <a:r>
              <a:rPr lang="en-US" dirty="0"/>
              <a:t>pilots – planes fly on autopilot but especially when something goes wrong they need to better communicate the problem.</a:t>
            </a:r>
          </a:p>
        </p:txBody>
      </p:sp>
      <p:sp>
        <p:nvSpPr>
          <p:cNvPr id="4" name="Slide Number Placeholder 3"/>
          <p:cNvSpPr>
            <a:spLocks noGrp="1"/>
          </p:cNvSpPr>
          <p:nvPr>
            <p:ph type="sldNum" sz="quarter" idx="10"/>
          </p:nvPr>
        </p:nvSpPr>
        <p:spPr/>
        <p:txBody>
          <a:bodyPr/>
          <a:lstStyle/>
          <a:p>
            <a:fld id="{1EC4FD03-CECA-8449-BA4B-A5FC8586C838}" type="slidenum">
              <a:rPr lang="en-US" smtClean="0"/>
              <a:t>4</a:t>
            </a:fld>
            <a:endParaRPr lang="en-US" dirty="0"/>
          </a:p>
        </p:txBody>
      </p:sp>
    </p:spTree>
    <p:extLst>
      <p:ext uri="{BB962C8B-B14F-4D97-AF65-F5344CB8AC3E}">
        <p14:creationId xmlns:p14="http://schemas.microsoft.com/office/powerpoint/2010/main" val="156980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effectively work with drones and other smart weapons in teams?</a:t>
            </a:r>
          </a:p>
          <a:p>
            <a:r>
              <a:rPr lang="en-US" dirty="0"/>
              <a:t>Our platform creates teams, provides AI agents, can record the states of the people and agents, and use that to understand.</a:t>
            </a:r>
          </a:p>
          <a:p>
            <a:r>
              <a:rPr lang="en-US" dirty="0"/>
              <a:t>Later phases planned to intervene. Do teams perform differently with different levels of AI interaction. Should they talk to all members or just one? Which one?</a:t>
            </a:r>
          </a:p>
        </p:txBody>
      </p:sp>
      <p:sp>
        <p:nvSpPr>
          <p:cNvPr id="4" name="Slide Number Placeholder 3"/>
          <p:cNvSpPr>
            <a:spLocks noGrp="1"/>
          </p:cNvSpPr>
          <p:nvPr>
            <p:ph type="sldNum" sz="quarter" idx="5"/>
          </p:nvPr>
        </p:nvSpPr>
        <p:spPr/>
        <p:txBody>
          <a:bodyPr/>
          <a:lstStyle/>
          <a:p>
            <a:fld id="{1EC4FD03-CECA-8449-BA4B-A5FC8586C838}" type="slidenum">
              <a:rPr lang="en-US" smtClean="0"/>
              <a:pPr/>
              <a:t>5</a:t>
            </a:fld>
            <a:endParaRPr lang="en-US" dirty="0"/>
          </a:p>
        </p:txBody>
      </p:sp>
    </p:spTree>
    <p:extLst>
      <p:ext uri="{BB962C8B-B14F-4D97-AF65-F5344CB8AC3E}">
        <p14:creationId xmlns:p14="http://schemas.microsoft.com/office/powerpoint/2010/main" val="4289632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competitions can have varying goals and difficulty</a:t>
            </a:r>
          </a:p>
        </p:txBody>
      </p:sp>
      <p:sp>
        <p:nvSpPr>
          <p:cNvPr id="4" name="Slide Number Placeholder 3"/>
          <p:cNvSpPr>
            <a:spLocks noGrp="1"/>
          </p:cNvSpPr>
          <p:nvPr>
            <p:ph type="sldNum" sz="quarter" idx="5"/>
          </p:nvPr>
        </p:nvSpPr>
        <p:spPr/>
        <p:txBody>
          <a:bodyPr/>
          <a:lstStyle/>
          <a:p>
            <a:fld id="{1EC4FD03-CECA-8449-BA4B-A5FC8586C838}" type="slidenum">
              <a:rPr lang="en-US" smtClean="0"/>
              <a:pPr/>
              <a:t>6</a:t>
            </a:fld>
            <a:endParaRPr lang="en-US" dirty="0"/>
          </a:p>
        </p:txBody>
      </p:sp>
    </p:spTree>
    <p:extLst>
      <p:ext uri="{BB962C8B-B14F-4D97-AF65-F5344CB8AC3E}">
        <p14:creationId xmlns:p14="http://schemas.microsoft.com/office/powerpoint/2010/main" val="43581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generally it is hard to measure human teaming</a:t>
            </a:r>
          </a:p>
          <a:p>
            <a:pPr marL="171450" indent="-171450">
              <a:buFontTx/>
              <a:buChar char="-"/>
            </a:pPr>
            <a:r>
              <a:rPr lang="en-US" dirty="0"/>
              <a:t>it is hard to measure the effect of an AI, what is it doing and what is the response?</a:t>
            </a:r>
          </a:p>
          <a:p>
            <a:pPr marL="171450" indent="-171450">
              <a:buFontTx/>
              <a:buChar char="-"/>
            </a:pPr>
            <a:r>
              <a:rPr lang="en-US" dirty="0" err="1"/>
              <a:t>Ais</a:t>
            </a:r>
            <a:r>
              <a:rPr lang="en-US" dirty="0"/>
              <a:t> have a small specific role. Not allowed to be interesting and dynamic teammates</a:t>
            </a:r>
          </a:p>
        </p:txBody>
      </p:sp>
      <p:sp>
        <p:nvSpPr>
          <p:cNvPr id="4" name="Slide Number Placeholder 3"/>
          <p:cNvSpPr>
            <a:spLocks noGrp="1"/>
          </p:cNvSpPr>
          <p:nvPr>
            <p:ph type="sldNum" sz="quarter" idx="5"/>
          </p:nvPr>
        </p:nvSpPr>
        <p:spPr/>
        <p:txBody>
          <a:bodyPr/>
          <a:lstStyle/>
          <a:p>
            <a:fld id="{1EC4FD03-CECA-8449-BA4B-A5FC8586C838}" type="slidenum">
              <a:rPr lang="en-US" smtClean="0"/>
              <a:pPr/>
              <a:t>7</a:t>
            </a:fld>
            <a:endParaRPr lang="en-US" dirty="0"/>
          </a:p>
        </p:txBody>
      </p:sp>
    </p:spTree>
    <p:extLst>
      <p:ext uri="{BB962C8B-B14F-4D97-AF65-F5344CB8AC3E}">
        <p14:creationId xmlns:p14="http://schemas.microsoft.com/office/powerpoint/2010/main" val="2946777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challenge is hard and benefits from collaboration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loop through different states, planning, working on solution (pre-processing, main model, analysis)</a:t>
            </a:r>
          </a:p>
        </p:txBody>
      </p:sp>
      <p:sp>
        <p:nvSpPr>
          <p:cNvPr id="4" name="Slide Number Placeholder 3"/>
          <p:cNvSpPr>
            <a:spLocks noGrp="1"/>
          </p:cNvSpPr>
          <p:nvPr>
            <p:ph type="sldNum" sz="quarter" idx="10"/>
          </p:nvPr>
        </p:nvSpPr>
        <p:spPr/>
        <p:txBody>
          <a:bodyPr/>
          <a:lstStyle/>
          <a:p>
            <a:fld id="{1EC4FD03-CECA-8449-BA4B-A5FC8586C838}" type="slidenum">
              <a:rPr lang="en-US" smtClean="0"/>
              <a:t>8</a:t>
            </a:fld>
            <a:endParaRPr lang="en-US" dirty="0"/>
          </a:p>
        </p:txBody>
      </p:sp>
    </p:spTree>
    <p:extLst>
      <p:ext uri="{BB962C8B-B14F-4D97-AF65-F5344CB8AC3E}">
        <p14:creationId xmlns:p14="http://schemas.microsoft.com/office/powerpoint/2010/main" val="360486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9</a:t>
            </a:fld>
            <a:endParaRPr lang="en-US" dirty="0"/>
          </a:p>
        </p:txBody>
      </p:sp>
    </p:spTree>
    <p:extLst>
      <p:ext uri="{BB962C8B-B14F-4D97-AF65-F5344CB8AC3E}">
        <p14:creationId xmlns:p14="http://schemas.microsoft.com/office/powerpoint/2010/main" val="2830017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Draper WHITE COVER.png"/>
          <p:cNvPicPr>
            <a:picLocks noChangeAspect="1"/>
          </p:cNvPicPr>
          <p:nvPr userDrawn="1"/>
        </p:nvPicPr>
        <p:blipFill rotWithShape="1">
          <a:blip r:embed="rId2">
            <a:extLst>
              <a:ext uri="{28A0092B-C50C-407E-A947-70E740481C1C}">
                <a14:useLocalDpi xmlns:a14="http://schemas.microsoft.com/office/drawing/2010/main" val="0"/>
              </a:ext>
            </a:extLst>
          </a:blip>
          <a:srcRect l="34518"/>
          <a:stretch/>
        </p:blipFill>
        <p:spPr>
          <a:xfrm>
            <a:off x="4653280" y="0"/>
            <a:ext cx="4490720" cy="5143500"/>
          </a:xfrm>
          <a:prstGeom prst="rect">
            <a:avLst/>
          </a:prstGeom>
        </p:spPr>
      </p:pic>
      <p:sp>
        <p:nvSpPr>
          <p:cNvPr id="7" name="Title 1"/>
          <p:cNvSpPr>
            <a:spLocks noGrp="1"/>
          </p:cNvSpPr>
          <p:nvPr>
            <p:ph type="title"/>
          </p:nvPr>
        </p:nvSpPr>
        <p:spPr>
          <a:xfrm>
            <a:off x="910844" y="1066371"/>
            <a:ext cx="7302500" cy="470710"/>
          </a:xfrm>
        </p:spPr>
        <p:txBody>
          <a:bodyPr lIns="0" anchor="t">
            <a:normAutofit/>
          </a:bodyPr>
          <a:lstStyle>
            <a:lvl1pPr algn="l">
              <a:defRPr sz="3400" b="0" i="0" cap="none">
                <a:solidFill>
                  <a:schemeClr val="tx1"/>
                </a:solidFill>
                <a:latin typeface="Calibri" panose="020F0502020204030204" pitchFamily="34" charset="0"/>
              </a:defRPr>
            </a:lvl1pPr>
          </a:lstStyle>
          <a:p>
            <a:endParaRPr lang="en-US" dirty="0"/>
          </a:p>
        </p:txBody>
      </p:sp>
      <p:sp>
        <p:nvSpPr>
          <p:cNvPr id="11" name="Text Placeholder 2"/>
          <p:cNvSpPr>
            <a:spLocks noGrp="1"/>
          </p:cNvSpPr>
          <p:nvPr>
            <p:ph type="body" idx="1" hasCustomPrompt="1"/>
          </p:nvPr>
        </p:nvSpPr>
        <p:spPr>
          <a:xfrm>
            <a:off x="910844" y="1977825"/>
            <a:ext cx="7302500" cy="231977"/>
          </a:xfrm>
          <a:prstGeom prst="rect">
            <a:avLst/>
          </a:prstGeom>
        </p:spPr>
        <p:txBody>
          <a:bodyPr lIns="0" tIns="0" bIns="0" anchor="t" anchorCtr="0">
            <a:noAutofit/>
          </a:bodyPr>
          <a:lstStyle>
            <a:lvl1pPr marL="0" indent="0">
              <a:lnSpc>
                <a:spcPts val="1900"/>
              </a:lnSpc>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Authors:</a:t>
            </a:r>
          </a:p>
        </p:txBody>
      </p:sp>
      <p:sp>
        <p:nvSpPr>
          <p:cNvPr id="9" name="Text Placeholder 2"/>
          <p:cNvSpPr>
            <a:spLocks noGrp="1"/>
          </p:cNvSpPr>
          <p:nvPr>
            <p:ph type="body" idx="10"/>
          </p:nvPr>
        </p:nvSpPr>
        <p:spPr>
          <a:xfrm>
            <a:off x="908050" y="1630737"/>
            <a:ext cx="7302500" cy="285359"/>
          </a:xfrm>
          <a:prstGeom prst="rect">
            <a:avLst/>
          </a:prstGeom>
        </p:spPr>
        <p:txBody>
          <a:bodyPr lIns="0" anchor="t" anchorCtr="0">
            <a:noAutofit/>
          </a:bodyPr>
          <a:lstStyle>
            <a:lvl1pPr marL="0" indent="0">
              <a:lnSpc>
                <a:spcPts val="1900"/>
              </a:lnSpc>
              <a:buNone/>
              <a:defRPr sz="16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8" name="Text Placeholder 2"/>
          <p:cNvSpPr>
            <a:spLocks noGrp="1"/>
          </p:cNvSpPr>
          <p:nvPr>
            <p:ph type="body" idx="14" hasCustomPrompt="1"/>
          </p:nvPr>
        </p:nvSpPr>
        <p:spPr>
          <a:xfrm>
            <a:off x="4987544" y="3118104"/>
            <a:ext cx="3280156" cy="1166986"/>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Praesent</a:t>
            </a:r>
            <a:r>
              <a:rPr lang="en-US" dirty="0"/>
              <a:t> </a:t>
            </a:r>
            <a:r>
              <a:rPr lang="en-US" dirty="0" err="1"/>
              <a:t>commodo</a:t>
            </a:r>
            <a:r>
              <a:rPr lang="en-US" dirty="0"/>
              <a:t> </a:t>
            </a:r>
            <a:r>
              <a:rPr lang="en-US" dirty="0" err="1"/>
              <a:t>cursus</a:t>
            </a:r>
            <a:r>
              <a:rPr lang="en-US" dirty="0"/>
              <a:t> magna, </a:t>
            </a:r>
            <a:r>
              <a:rPr lang="en-US" dirty="0" err="1"/>
              <a:t>vel</a:t>
            </a:r>
            <a:r>
              <a:rPr lang="en-US" dirty="0"/>
              <a:t> </a:t>
            </a:r>
            <a:r>
              <a:rPr lang="en-US" dirty="0" err="1"/>
              <a:t>scelerisque</a:t>
            </a:r>
            <a:r>
              <a:rPr lang="en-US" dirty="0"/>
              <a:t> </a:t>
            </a:r>
            <a:r>
              <a:rPr lang="en-US" dirty="0" err="1"/>
              <a:t>nisl</a:t>
            </a:r>
            <a:r>
              <a:rPr lang="en-US" dirty="0"/>
              <a:t> </a:t>
            </a:r>
            <a:r>
              <a:rPr lang="en-US" dirty="0" err="1"/>
              <a:t>consectetur</a:t>
            </a:r>
            <a:r>
              <a:rPr lang="en-US" dirty="0"/>
              <a:t> et. </a:t>
            </a:r>
            <a:r>
              <a:rPr lang="en-US" dirty="0" err="1"/>
              <a:t>Aenean</a:t>
            </a:r>
            <a:r>
              <a:rPr lang="en-US" dirty="0"/>
              <a:t> </a:t>
            </a:r>
            <a:r>
              <a:rPr lang="en-US" dirty="0" err="1"/>
              <a:t>eu</a:t>
            </a:r>
            <a:r>
              <a:rPr lang="en-US" dirty="0"/>
              <a:t> </a:t>
            </a:r>
            <a:r>
              <a:rPr lang="en-US" dirty="0" err="1"/>
              <a:t>leo</a:t>
            </a:r>
            <a:r>
              <a:rPr lang="en-US" dirty="0"/>
              <a:t> quam. </a:t>
            </a:r>
            <a:r>
              <a:rPr lang="en-US" dirty="0" err="1"/>
              <a:t>Pellentesque</a:t>
            </a:r>
            <a:r>
              <a:rPr lang="en-US" dirty="0"/>
              <a:t> </a:t>
            </a:r>
            <a:r>
              <a:rPr lang="en-US" dirty="0" err="1"/>
              <a:t>ornare</a:t>
            </a:r>
            <a:r>
              <a:rPr lang="en-US" dirty="0"/>
              <a:t> </a:t>
            </a:r>
            <a:r>
              <a:rPr lang="en-US" dirty="0" err="1"/>
              <a:t>sem</a:t>
            </a:r>
            <a:r>
              <a:rPr lang="en-US" dirty="0"/>
              <a:t> </a:t>
            </a:r>
            <a:r>
              <a:rPr lang="en-US" dirty="0" err="1"/>
              <a:t>lacinia</a:t>
            </a:r>
            <a:r>
              <a:rPr lang="en-US" dirty="0"/>
              <a:t> quam </a:t>
            </a:r>
            <a:r>
              <a:rPr lang="en-US" dirty="0" err="1"/>
              <a:t>venenatis</a:t>
            </a:r>
            <a:r>
              <a:rPr lang="en-US" dirty="0"/>
              <a:t> </a:t>
            </a:r>
            <a:r>
              <a:rPr lang="en-US" dirty="0" err="1"/>
              <a:t>vestibulum</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Cras</a:t>
            </a:r>
            <a:r>
              <a:rPr lang="en-US" dirty="0"/>
              <a:t> </a:t>
            </a:r>
            <a:r>
              <a:rPr lang="en-US" dirty="0" err="1"/>
              <a:t>justo</a:t>
            </a:r>
            <a:r>
              <a:rPr lang="en-US" dirty="0"/>
              <a:t> </a:t>
            </a:r>
            <a:r>
              <a:rPr lang="en-US" dirty="0" err="1"/>
              <a:t>odio</a:t>
            </a:r>
            <a:r>
              <a:rPr lang="en-US" dirty="0"/>
              <a:t>, </a:t>
            </a:r>
            <a:r>
              <a:rPr lang="en-US" dirty="0" err="1"/>
              <a:t>dapibus</a:t>
            </a:r>
            <a:r>
              <a:rPr lang="en-US" dirty="0"/>
              <a:t> ac </a:t>
            </a:r>
            <a:r>
              <a:rPr lang="en-US" dirty="0" err="1"/>
              <a:t>facilisis</a:t>
            </a:r>
            <a:r>
              <a:rPr lang="en-US" dirty="0"/>
              <a:t> in, </a:t>
            </a:r>
            <a:r>
              <a:rPr lang="en-US" dirty="0" err="1"/>
              <a:t>egestas</a:t>
            </a:r>
            <a:r>
              <a:rPr lang="en-US" dirty="0"/>
              <a:t> </a:t>
            </a:r>
            <a:r>
              <a:rPr lang="en-US" dirty="0" err="1"/>
              <a:t>eget</a:t>
            </a:r>
            <a:r>
              <a:rPr lang="en-US" dirty="0"/>
              <a:t> quam. </a:t>
            </a:r>
            <a:r>
              <a:rPr lang="en-US" dirty="0" err="1"/>
              <a:t>Cras</a:t>
            </a:r>
            <a:r>
              <a:rPr lang="en-US" dirty="0"/>
              <a:t> </a:t>
            </a:r>
            <a:r>
              <a:rPr lang="en-US" dirty="0" err="1"/>
              <a:t>mattis</a:t>
            </a:r>
            <a:r>
              <a:rPr lang="en-US" dirty="0"/>
              <a:t> </a:t>
            </a:r>
            <a:r>
              <a:rPr lang="en-US" dirty="0" err="1"/>
              <a:t>consectetur</a:t>
            </a:r>
            <a:r>
              <a:rPr lang="en-US" dirty="0"/>
              <a:t> </a:t>
            </a:r>
            <a:r>
              <a:rPr lang="en-US" dirty="0" err="1"/>
              <a:t>purus</a:t>
            </a:r>
            <a:r>
              <a:rPr lang="en-US" dirty="0"/>
              <a:t> sit </a:t>
            </a:r>
            <a:r>
              <a:rPr lang="en-US" dirty="0" err="1"/>
              <a:t>amet</a:t>
            </a:r>
            <a:r>
              <a:rPr lang="en-US" dirty="0"/>
              <a:t> </a:t>
            </a:r>
            <a:r>
              <a:rPr lang="en-US" dirty="0" err="1"/>
              <a:t>fermentum</a:t>
            </a:r>
            <a:r>
              <a:rPr lang="en-US" dirty="0"/>
              <a:t>. </a:t>
            </a:r>
            <a:r>
              <a:rPr lang="en-US" dirty="0" err="1"/>
              <a:t>Aenean</a:t>
            </a:r>
            <a:r>
              <a:rPr lang="en-US" dirty="0"/>
              <a:t> </a:t>
            </a:r>
            <a:r>
              <a:rPr lang="en-US" dirty="0" err="1"/>
              <a:t>eu</a:t>
            </a:r>
            <a:r>
              <a:rPr lang="en-US" dirty="0"/>
              <a:t> </a:t>
            </a:r>
            <a:r>
              <a:rPr lang="en-US" dirty="0" err="1"/>
              <a:t>leo</a:t>
            </a:r>
            <a:r>
              <a:rPr lang="en-US" dirty="0"/>
              <a:t> quam. </a:t>
            </a:r>
            <a:r>
              <a:rPr lang="en-US" dirty="0" err="1"/>
              <a:t>Pellentesque</a:t>
            </a:r>
            <a:r>
              <a:rPr lang="en-US" dirty="0"/>
              <a:t> </a:t>
            </a:r>
            <a:r>
              <a:rPr lang="en-US" dirty="0" err="1"/>
              <a:t>ornare</a:t>
            </a:r>
            <a:r>
              <a:rPr lang="en-US" dirty="0"/>
              <a:t> </a:t>
            </a:r>
            <a:r>
              <a:rPr lang="en-US" dirty="0" err="1"/>
              <a:t>sem</a:t>
            </a:r>
            <a:r>
              <a:rPr lang="en-US" dirty="0"/>
              <a:t> </a:t>
            </a:r>
            <a:r>
              <a:rPr lang="en-US" dirty="0" err="1"/>
              <a:t>lacinia</a:t>
            </a:r>
            <a:r>
              <a:rPr lang="en-US" dirty="0"/>
              <a:t> quam </a:t>
            </a:r>
            <a:r>
              <a:rPr lang="en-US" dirty="0" err="1"/>
              <a:t>venenatis</a:t>
            </a:r>
            <a:r>
              <a:rPr lang="en-US" dirty="0"/>
              <a:t> </a:t>
            </a:r>
            <a:r>
              <a:rPr lang="en-US" dirty="0" err="1"/>
              <a:t>vestibulum</a:t>
            </a:r>
            <a:r>
              <a:rPr lang="en-US" dirty="0"/>
              <a:t>. </a:t>
            </a:r>
            <a:r>
              <a:rPr lang="en-US" dirty="0" err="1"/>
              <a:t>Aenean</a:t>
            </a:r>
            <a:r>
              <a:rPr lang="en-US" dirty="0"/>
              <a:t> </a:t>
            </a:r>
            <a:r>
              <a:rPr lang="en-US" dirty="0" err="1"/>
              <a:t>eu</a:t>
            </a:r>
            <a:r>
              <a:rPr lang="en-US" dirty="0"/>
              <a:t> </a:t>
            </a:r>
            <a:r>
              <a:rPr lang="en-US" dirty="0" err="1"/>
              <a:t>leo</a:t>
            </a:r>
            <a:r>
              <a:rPr lang="en-US" dirty="0"/>
              <a:t> quam.</a:t>
            </a:r>
          </a:p>
        </p:txBody>
      </p:sp>
      <p:sp>
        <p:nvSpPr>
          <p:cNvPr id="20" name="Text Placeholder 2"/>
          <p:cNvSpPr>
            <a:spLocks noGrp="1"/>
          </p:cNvSpPr>
          <p:nvPr>
            <p:ph type="body" idx="23" hasCustomPrompt="1"/>
          </p:nvPr>
        </p:nvSpPr>
        <p:spPr>
          <a:xfrm>
            <a:off x="4987544" y="2942649"/>
            <a:ext cx="3280156" cy="243656"/>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Second Warning If Needed</a:t>
            </a:r>
          </a:p>
        </p:txBody>
      </p:sp>
      <p:sp>
        <p:nvSpPr>
          <p:cNvPr id="21" name="Text Placeholder 2"/>
          <p:cNvSpPr>
            <a:spLocks noGrp="1"/>
          </p:cNvSpPr>
          <p:nvPr>
            <p:ph type="body" idx="24" hasCustomPrompt="1"/>
          </p:nvPr>
        </p:nvSpPr>
        <p:spPr>
          <a:xfrm>
            <a:off x="910844" y="3114165"/>
            <a:ext cx="3280156" cy="1007648"/>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lnSpc>
                <a:spcPts val="1200"/>
              </a:lnSpc>
            </a:pPr>
            <a:r>
              <a:rPr lang="en-US" sz="900" dirty="0"/>
              <a:t>This document/software contains technical data/software </a:t>
            </a:r>
            <a:br>
              <a:rPr lang="en-US" sz="900" dirty="0"/>
            </a:br>
            <a:r>
              <a:rPr lang="en-US" sz="900" dirty="0"/>
              <a:t>whose export is restricted by the Arms Export Control Act (Title 22, U.S.C., Sec 2751 et seq.) or the Export Administration Act of 1979, as amended, (Title 50, U.S.C., App 2401 et </a:t>
            </a:r>
            <a:r>
              <a:rPr lang="en-US" sz="900" dirty="0" err="1"/>
              <a:t>seq</a:t>
            </a:r>
            <a:r>
              <a:rPr lang="en-US" sz="900" dirty="0"/>
              <a:t>). Violations of these export laws are subject to severe criminal penalties. Disseminate in accordance with provisions of DOD Directive 5230.25.</a:t>
            </a:r>
          </a:p>
        </p:txBody>
      </p:sp>
      <p:sp>
        <p:nvSpPr>
          <p:cNvPr id="22" name="Text Placeholder 2"/>
          <p:cNvSpPr>
            <a:spLocks noGrp="1"/>
          </p:cNvSpPr>
          <p:nvPr>
            <p:ph type="body" idx="25" hasCustomPrompt="1"/>
          </p:nvPr>
        </p:nvSpPr>
        <p:spPr>
          <a:xfrm>
            <a:off x="910844" y="2950490"/>
            <a:ext cx="3280156" cy="243656"/>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Warning</a:t>
            </a:r>
          </a:p>
        </p:txBody>
      </p:sp>
      <p:sp>
        <p:nvSpPr>
          <p:cNvPr id="23" name="TextBox 22"/>
          <p:cNvSpPr txBox="1"/>
          <p:nvPr userDrawn="1"/>
        </p:nvSpPr>
        <p:spPr>
          <a:xfrm>
            <a:off x="910844" y="4541522"/>
            <a:ext cx="3078480" cy="705321"/>
          </a:xfrm>
          <a:prstGeom prst="rect">
            <a:avLst/>
          </a:prstGeom>
          <a:noFill/>
        </p:spPr>
        <p:txBody>
          <a:bodyPr wrap="square" lIns="0"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lang="en-US" sz="900" b="0" i="0" dirty="0">
                <a:latin typeface="Calibri" panose="020F0502020204030204" pitchFamily="34" charset="0"/>
              </a:rPr>
              <a:t>The Charles Stark Draper Laboratory, Inc.</a:t>
            </a:r>
          </a:p>
          <a:p>
            <a:pPr lvl="0">
              <a:lnSpc>
                <a:spcPts val="1200"/>
              </a:lnSpc>
            </a:pPr>
            <a:r>
              <a:rPr lang="en-US" sz="900" b="0" i="0" dirty="0">
                <a:latin typeface="Calibri" panose="020F0502020204030204" pitchFamily="34" charset="0"/>
              </a:rPr>
              <a:t>555 Technology Square, Cambridge Mass. 02139-3563</a:t>
            </a:r>
          </a:p>
          <a:p>
            <a:pPr lvl="0">
              <a:lnSpc>
                <a:spcPts val="1200"/>
              </a:lnSpc>
            </a:pPr>
            <a:r>
              <a:rPr lang="en-US" sz="900" b="0" i="0" dirty="0">
                <a:latin typeface="Calibri" panose="020F0502020204030204" pitchFamily="34" charset="0"/>
              </a:rPr>
              <a:t>CAGE Code: 51993</a:t>
            </a:r>
          </a:p>
          <a:p>
            <a:pPr>
              <a:lnSpc>
                <a:spcPts val="1200"/>
              </a:lnSpc>
            </a:pPr>
            <a:endParaRPr lang="en-US" sz="900" b="0" i="0" dirty="0">
              <a:latin typeface="Calibri" panose="020F0502020204030204" pitchFamily="34" charset="0"/>
            </a:endParaRPr>
          </a:p>
        </p:txBody>
      </p:sp>
      <p:sp>
        <p:nvSpPr>
          <p:cNvPr id="26" name="Text Placeholder 2"/>
          <p:cNvSpPr>
            <a:spLocks noGrp="1"/>
          </p:cNvSpPr>
          <p:nvPr>
            <p:ph type="body" idx="26" hasCustomPrompt="1"/>
          </p:nvPr>
        </p:nvSpPr>
        <p:spPr>
          <a:xfrm>
            <a:off x="910844" y="2228085"/>
            <a:ext cx="7302500" cy="231977"/>
          </a:xfrm>
          <a:prstGeom prst="rect">
            <a:avLst/>
          </a:prstGeom>
        </p:spPr>
        <p:txBody>
          <a:bodyPr lIns="0" tIns="0" bIns="0" anchor="t" anchorCtr="0">
            <a:noAutofit/>
          </a:bodyPr>
          <a:lstStyle>
            <a:lvl1pPr marL="0" indent="0">
              <a:lnSpc>
                <a:spcPts val="1900"/>
              </a:lnSpc>
              <a:buNone/>
              <a:defRPr sz="9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Date:</a:t>
            </a:r>
          </a:p>
        </p:txBody>
      </p:sp>
      <p:pic>
        <p:nvPicPr>
          <p:cNvPr id="13" name="Picture 12">
            <a:extLst>
              <a:ext uri="{FF2B5EF4-FFF2-40B4-BE49-F238E27FC236}">
                <a16:creationId xmlns:a16="http://schemas.microsoft.com/office/drawing/2014/main" id="{BC427BF6-495C-D044-91CB-BACA02BC56E7}"/>
              </a:ext>
            </a:extLst>
          </p:cNvPr>
          <p:cNvPicPr>
            <a:picLocks noChangeAspect="1"/>
          </p:cNvPicPr>
          <p:nvPr userDrawn="1"/>
        </p:nvPicPr>
        <p:blipFill>
          <a:blip r:embed="rId3"/>
          <a:stretch>
            <a:fillRect/>
          </a:stretch>
        </p:blipFill>
        <p:spPr>
          <a:xfrm>
            <a:off x="920750" y="748320"/>
            <a:ext cx="3017520" cy="182689"/>
          </a:xfrm>
          <a:prstGeom prst="rect">
            <a:avLst/>
          </a:prstGeom>
        </p:spPr>
      </p:pic>
    </p:spTree>
    <p:extLst>
      <p:ext uri="{BB962C8B-B14F-4D97-AF65-F5344CB8AC3E}">
        <p14:creationId xmlns:p14="http://schemas.microsoft.com/office/powerpoint/2010/main" val="367030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3544" y="1092179"/>
            <a:ext cx="3191256" cy="702756"/>
          </a:xfrm>
          <a:prstGeom prst="rect">
            <a:avLst/>
          </a:prstGeom>
        </p:spPr>
        <p:txBody>
          <a:bodyPr lIns="0" anchor="b" anchorCtr="0">
            <a:noAutofit/>
          </a:bodyPr>
          <a:lstStyle>
            <a:lvl1pPr marL="0" indent="0">
              <a:lnSpc>
                <a:spcPts val="2400"/>
              </a:lnSpc>
              <a:spcBef>
                <a:spcPts val="800"/>
              </a:spcBef>
              <a:buFontTx/>
              <a:buNone/>
              <a:defRPr sz="19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b="1" dirty="0">
                <a:effectLst/>
                <a:latin typeface="Arial"/>
              </a:rPr>
              <a:t>Insert your text here, size 18pt / 24pt Arial Bold </a:t>
            </a:r>
            <a:endParaRPr lang="en-US" dirty="0">
              <a:effectLst/>
            </a:endParaRPr>
          </a:p>
        </p:txBody>
      </p:sp>
      <p:sp>
        <p:nvSpPr>
          <p:cNvPr id="6" name="Content Placeholder 2"/>
          <p:cNvSpPr>
            <a:spLocks noGrp="1"/>
          </p:cNvSpPr>
          <p:nvPr>
            <p:ph idx="10" hasCustomPrompt="1"/>
          </p:nvPr>
        </p:nvSpPr>
        <p:spPr>
          <a:xfrm>
            <a:off x="5003148" y="1092179"/>
            <a:ext cx="3191256" cy="702756"/>
          </a:xfrm>
          <a:prstGeom prst="rect">
            <a:avLst/>
          </a:prstGeom>
        </p:spPr>
        <p:txBody>
          <a:bodyPr lIns="0" anchor="b" anchorCtr="0">
            <a:noAutofit/>
          </a:bodyPr>
          <a:lstStyle>
            <a:lvl1pPr marL="0" indent="0">
              <a:lnSpc>
                <a:spcPts val="2400"/>
              </a:lnSpc>
              <a:spcBef>
                <a:spcPts val="800"/>
              </a:spcBef>
              <a:buFontTx/>
              <a:buNone/>
              <a:defRPr sz="19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b="1" dirty="0">
                <a:effectLst/>
                <a:latin typeface="Arial"/>
              </a:rPr>
              <a:t>Insert your text here, size 18pt / 24pt Arial Bold </a:t>
            </a:r>
            <a:endParaRPr lang="en-US" dirty="0">
              <a:effectLst/>
            </a:endParaRPr>
          </a:p>
        </p:txBody>
      </p:sp>
      <p:sp>
        <p:nvSpPr>
          <p:cNvPr id="9" name="Content Placeholder 2"/>
          <p:cNvSpPr>
            <a:spLocks noGrp="1"/>
          </p:cNvSpPr>
          <p:nvPr>
            <p:ph idx="11" hasCustomPrompt="1"/>
          </p:nvPr>
        </p:nvSpPr>
        <p:spPr>
          <a:xfrm>
            <a:off x="923544" y="2015613"/>
            <a:ext cx="3191256" cy="2515113"/>
          </a:xfrm>
          <a:prstGeom prst="rect">
            <a:avLst/>
          </a:prstGeom>
        </p:spPr>
        <p:txBody>
          <a:bodyPr lIns="0" tIns="0">
            <a:noAutofit/>
          </a:bodyPr>
          <a:lstStyle>
            <a:lvl1pPr marL="0" indent="0">
              <a:lnSpc>
                <a:spcPts val="2400"/>
              </a:lnSpc>
              <a:spcBef>
                <a:spcPts val="0"/>
              </a:spcBef>
              <a:spcAft>
                <a:spcPts val="1900"/>
              </a:spcAft>
              <a:buFontTx/>
              <a:buNone/>
              <a:defRPr lang="en-US" sz="1800" b="0" i="0" smtClean="0">
                <a:effectLst/>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dirty="0">
                <a:effectLst/>
                <a:latin typeface="ArialMT"/>
              </a:rPr>
              <a:t>For body copy, size 18pt / 24pt Arial Regular </a:t>
            </a:r>
            <a:endParaRPr lang="en-US" dirty="0">
              <a:effectLst/>
            </a:endParaRPr>
          </a:p>
        </p:txBody>
      </p:sp>
      <p:sp>
        <p:nvSpPr>
          <p:cNvPr id="21"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0" i="0">
                <a:latin typeface="Calibri" panose="020F0502020204030204" pitchFamily="34" charset="0"/>
              </a:defRPr>
            </a:lvl1pPr>
          </a:lstStyle>
          <a:p>
            <a:r>
              <a:rPr lang="en-US" dirty="0"/>
              <a:t>Comparison</a:t>
            </a:r>
          </a:p>
        </p:txBody>
      </p:sp>
      <p:cxnSp>
        <p:nvCxnSpPr>
          <p:cNvPr id="22" name="Straight Connector 21"/>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2" hasCustomPrompt="1"/>
          </p:nvPr>
        </p:nvSpPr>
        <p:spPr>
          <a:xfrm>
            <a:off x="5003148" y="2015613"/>
            <a:ext cx="3191256" cy="2515113"/>
          </a:xfrm>
          <a:prstGeom prst="rect">
            <a:avLst/>
          </a:prstGeom>
        </p:spPr>
        <p:txBody>
          <a:bodyPr lIns="0" tIns="0">
            <a:noAutofit/>
          </a:bodyPr>
          <a:lstStyle>
            <a:lvl1pPr marL="0" indent="0">
              <a:lnSpc>
                <a:spcPts val="2400"/>
              </a:lnSpc>
              <a:spcBef>
                <a:spcPts val="0"/>
              </a:spcBef>
              <a:spcAft>
                <a:spcPts val="1900"/>
              </a:spcAft>
              <a:buFontTx/>
              <a:buNone/>
              <a:defRPr lang="en-US" sz="1800" b="0" i="0" smtClean="0">
                <a:effectLst/>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dirty="0">
                <a:effectLst/>
                <a:latin typeface="ArialMT"/>
              </a:rPr>
              <a:t>For body copy, size 18pt / 24pt Arial Regular </a:t>
            </a:r>
            <a:endParaRPr lang="en-US" dirty="0">
              <a:effectLst/>
            </a:endParaRPr>
          </a:p>
        </p:txBody>
      </p:sp>
      <p:pic>
        <p:nvPicPr>
          <p:cNvPr id="12" name="Picture 11">
            <a:extLst>
              <a:ext uri="{FF2B5EF4-FFF2-40B4-BE49-F238E27FC236}">
                <a16:creationId xmlns:a16="http://schemas.microsoft.com/office/drawing/2014/main" id="{17188D73-252C-B247-824A-42862963BB83}"/>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1" name="Straight Connector 10">
            <a:extLst>
              <a:ext uri="{FF2B5EF4-FFF2-40B4-BE49-F238E27FC236}">
                <a16:creationId xmlns:a16="http://schemas.microsoft.com/office/drawing/2014/main" id="{94B1C1A9-6D9A-324D-9EE4-E575E05CFD4A}"/>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5">
            <a:extLst>
              <a:ext uri="{FF2B5EF4-FFF2-40B4-BE49-F238E27FC236}">
                <a16:creationId xmlns:a16="http://schemas.microsoft.com/office/drawing/2014/main" id="{9FDDD0BB-30CA-A74F-B649-7BC885831763}"/>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150912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sp>
        <p:nvSpPr>
          <p:cNvPr id="13" name="Chart Placeholder 12"/>
          <p:cNvSpPr>
            <a:spLocks noGrp="1"/>
          </p:cNvSpPr>
          <p:nvPr>
            <p:ph type="chart" sz="quarter" idx="11"/>
          </p:nvPr>
        </p:nvSpPr>
        <p:spPr>
          <a:xfrm>
            <a:off x="4917440" y="1303020"/>
            <a:ext cx="3286760" cy="2743200"/>
          </a:xfrm>
          <a:prstGeom prst="rect">
            <a:avLst/>
          </a:prstGeom>
        </p:spPr>
        <p:txBody>
          <a:bodyPr vert="horz" anchor="ctr" anchorCtr="1"/>
          <a:lstStyle>
            <a:lvl1pPr marL="0" indent="0" algn="ctr">
              <a:buFontTx/>
              <a:buNone/>
              <a:defRPr sz="2000" b="0" i="0">
                <a:latin typeface="Calibri" panose="020F0502020204030204" pitchFamily="34" charset="0"/>
              </a:defRPr>
            </a:lvl1pPr>
          </a:lstStyle>
          <a:p>
            <a:r>
              <a:rPr lang="en-US" dirty="0"/>
              <a:t>Click icon to add chart</a:t>
            </a:r>
          </a:p>
        </p:txBody>
      </p:sp>
      <p:sp>
        <p:nvSpPr>
          <p:cNvPr id="20"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0" i="0">
                <a:latin typeface="Calibri" panose="020F0502020204030204" pitchFamily="34" charset="0"/>
              </a:defRPr>
            </a:lvl1pPr>
          </a:lstStyle>
          <a:p>
            <a:r>
              <a:rPr lang="en-US" dirty="0"/>
              <a:t>Content with Chart</a:t>
            </a:r>
          </a:p>
        </p:txBody>
      </p:sp>
      <p:cxnSp>
        <p:nvCxnSpPr>
          <p:cNvPr id="21" name="Straight Connector 20"/>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932688" y="1122377"/>
            <a:ext cx="3141472" cy="3411525"/>
          </a:xfrm>
          <a:prstGeom prst="rect">
            <a:avLst/>
          </a:prstGeom>
        </p:spPr>
        <p:txBody>
          <a:bodyPr lIns="0">
            <a:normAutofit/>
          </a:bodyPr>
          <a:lstStyle>
            <a:lvl1pPr marL="0" indent="0">
              <a:lnSpc>
                <a:spcPts val="2400"/>
              </a:lnSpc>
              <a:spcBef>
                <a:spcPts val="800"/>
              </a:spcBef>
              <a:buFontTx/>
              <a:buNone/>
              <a:defRPr sz="18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Insert your text here, size</a:t>
            </a:r>
            <a:br>
              <a:rPr lang="en-US" dirty="0"/>
            </a:br>
            <a:r>
              <a:rPr lang="en-US" dirty="0"/>
              <a:t>18pt / 24pt Arial Regular, Bold </a:t>
            </a:r>
            <a:br>
              <a:rPr lang="en-US" dirty="0"/>
            </a:br>
            <a:r>
              <a:rPr lang="en-US" dirty="0"/>
              <a:t>if necessary</a:t>
            </a:r>
          </a:p>
        </p:txBody>
      </p:sp>
      <p:pic>
        <p:nvPicPr>
          <p:cNvPr id="11" name="Picture 10">
            <a:extLst>
              <a:ext uri="{FF2B5EF4-FFF2-40B4-BE49-F238E27FC236}">
                <a16:creationId xmlns:a16="http://schemas.microsoft.com/office/drawing/2014/main" id="{06F09D39-F041-694D-B127-46B1D980811A}"/>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0" name="Straight Connector 9">
            <a:extLst>
              <a:ext uri="{FF2B5EF4-FFF2-40B4-BE49-F238E27FC236}">
                <a16:creationId xmlns:a16="http://schemas.microsoft.com/office/drawing/2014/main" id="{AC5DDE05-116E-8B43-8C75-F4E0B9010A0C}"/>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a:extLst>
              <a:ext uri="{FF2B5EF4-FFF2-40B4-BE49-F238E27FC236}">
                <a16:creationId xmlns:a16="http://schemas.microsoft.com/office/drawing/2014/main" id="{3C6C067E-6018-AD47-BEC0-EFB0C5004AB2}"/>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4160401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0"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Content with Chart</a:t>
            </a:r>
          </a:p>
        </p:txBody>
      </p:sp>
      <p:cxnSp>
        <p:nvCxnSpPr>
          <p:cNvPr id="21" name="Straight Connector 20"/>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0" name="Chart Placeholder 9"/>
          <p:cNvSpPr>
            <a:spLocks noGrp="1"/>
          </p:cNvSpPr>
          <p:nvPr>
            <p:ph type="chart" sz="quarter" idx="10"/>
          </p:nvPr>
        </p:nvSpPr>
        <p:spPr>
          <a:xfrm>
            <a:off x="854075" y="1272780"/>
            <a:ext cx="7548246" cy="2987278"/>
          </a:xfrm>
          <a:prstGeom prst="rect">
            <a:avLst/>
          </a:prstGeom>
        </p:spPr>
        <p:txBody>
          <a:bodyPr vert="horz" anchor="ctr" anchorCtr="1"/>
          <a:lstStyle>
            <a:lvl1pPr marL="0" indent="0">
              <a:buFontTx/>
              <a:buNone/>
              <a:defRPr sz="2000" b="0" i="0">
                <a:latin typeface="Calibri" panose="020F0502020204030204" pitchFamily="34" charset="0"/>
              </a:defRPr>
            </a:lvl1pPr>
          </a:lstStyle>
          <a:p>
            <a:r>
              <a:rPr lang="en-US" dirty="0"/>
              <a:t>Click icon to add chart</a:t>
            </a:r>
          </a:p>
        </p:txBody>
      </p:sp>
      <p:pic>
        <p:nvPicPr>
          <p:cNvPr id="9" name="Picture 8">
            <a:extLst>
              <a:ext uri="{FF2B5EF4-FFF2-40B4-BE49-F238E27FC236}">
                <a16:creationId xmlns:a16="http://schemas.microsoft.com/office/drawing/2014/main" id="{7FB3AC49-EAD9-6F46-9135-ED914484D797}"/>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8" name="Straight Connector 7">
            <a:extLst>
              <a:ext uri="{FF2B5EF4-FFF2-40B4-BE49-F238E27FC236}">
                <a16:creationId xmlns:a16="http://schemas.microsoft.com/office/drawing/2014/main" id="{3CB389A5-E1D8-EE4F-98A6-A497975BA708}"/>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6E573FD-4F5D-D341-A2FF-91386AF37A91}"/>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1345166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nly">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Title Only</a:t>
            </a:r>
          </a:p>
        </p:txBody>
      </p:sp>
      <p:cxnSp>
        <p:nvCxnSpPr>
          <p:cNvPr id="8" name="Straight Connector 7"/>
          <p:cNvCxnSpPr/>
          <p:nvPr userDrawn="1"/>
        </p:nvCxnSpPr>
        <p:spPr>
          <a:xfrm>
            <a:off x="0" y="92931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755130-5ECB-0C4E-94A1-4B00DDC2042C}"/>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7" name="Straight Connector 6">
            <a:extLst>
              <a:ext uri="{FF2B5EF4-FFF2-40B4-BE49-F238E27FC236}">
                <a16:creationId xmlns:a16="http://schemas.microsoft.com/office/drawing/2014/main" id="{D10F9415-7FE9-994E-BD59-BAFFFD749D54}"/>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a:extLst>
              <a:ext uri="{FF2B5EF4-FFF2-40B4-BE49-F238E27FC236}">
                <a16:creationId xmlns:a16="http://schemas.microsoft.com/office/drawing/2014/main" id="{4C87B4E5-F7DE-5C40-921B-07CA58DFA93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327369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2688" y="1122377"/>
            <a:ext cx="3141472" cy="3411525"/>
          </a:xfrm>
          <a:prstGeom prst="rect">
            <a:avLst/>
          </a:prstGeom>
        </p:spPr>
        <p:txBody>
          <a:bodyPr lIns="0">
            <a:normAutofit/>
          </a:bodyPr>
          <a:lstStyle>
            <a:lvl1pPr marL="0" indent="0">
              <a:lnSpc>
                <a:spcPts val="2400"/>
              </a:lnSpc>
              <a:spcBef>
                <a:spcPts val="800"/>
              </a:spcBef>
              <a:buFontTx/>
              <a:buNone/>
              <a:defRPr sz="18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Insert your text here, size</a:t>
            </a:r>
            <a:br>
              <a:rPr lang="en-US" dirty="0"/>
            </a:br>
            <a:r>
              <a:rPr lang="en-US" dirty="0"/>
              <a:t>18pt / 24pt Arial Regular, Bold </a:t>
            </a:r>
            <a:br>
              <a:rPr lang="en-US" dirty="0"/>
            </a:br>
            <a:r>
              <a:rPr lang="en-US" dirty="0"/>
              <a:t>if necessary</a:t>
            </a:r>
          </a:p>
        </p:txBody>
      </p:sp>
      <p:sp>
        <p:nvSpPr>
          <p:cNvPr id="5" name="Picture Placeholder 4"/>
          <p:cNvSpPr>
            <a:spLocks noGrp="1"/>
          </p:cNvSpPr>
          <p:nvPr>
            <p:ph type="pic" sz="quarter" idx="10"/>
          </p:nvPr>
        </p:nvSpPr>
        <p:spPr>
          <a:xfrm>
            <a:off x="5018088" y="1229964"/>
            <a:ext cx="4125912" cy="3269011"/>
          </a:xfrm>
          <a:prstGeom prst="rect">
            <a:avLst/>
          </a:prstGeom>
          <a:solidFill>
            <a:schemeClr val="tx2">
              <a:lumMod val="40000"/>
              <a:lumOff val="60000"/>
            </a:schemeClr>
          </a:solidFill>
        </p:spPr>
        <p:txBody>
          <a:bodyPr vert="horz" anchor="ctr" anchorCtr="1"/>
          <a:lstStyle>
            <a:lvl1pPr marL="0" indent="0">
              <a:buFontTx/>
              <a:buNone/>
              <a:defRPr sz="2000" b="0" i="0">
                <a:latin typeface="Calibri" panose="020F0502020204030204" pitchFamily="34" charset="0"/>
              </a:defRPr>
            </a:lvl1pPr>
          </a:lstStyle>
          <a:p>
            <a:r>
              <a:rPr lang="en-US" dirty="0"/>
              <a:t>Drag picture to placeholder or click icon to add</a:t>
            </a:r>
          </a:p>
        </p:txBody>
      </p:sp>
      <p:sp>
        <p:nvSpPr>
          <p:cNvPr id="20"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Content with Picture</a:t>
            </a:r>
          </a:p>
        </p:txBody>
      </p:sp>
      <p:cxnSp>
        <p:nvCxnSpPr>
          <p:cNvPr id="21" name="Straight Connector 20"/>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420A597-366B-024C-8A45-7457247342D0}"/>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9" name="Straight Connector 8">
            <a:extLst>
              <a:ext uri="{FF2B5EF4-FFF2-40B4-BE49-F238E27FC236}">
                <a16:creationId xmlns:a16="http://schemas.microsoft.com/office/drawing/2014/main" id="{CCC95AAB-AE0B-564D-BE98-C08AF85F8495}"/>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5">
            <a:extLst>
              <a:ext uri="{FF2B5EF4-FFF2-40B4-BE49-F238E27FC236}">
                <a16:creationId xmlns:a16="http://schemas.microsoft.com/office/drawing/2014/main" id="{7D799737-656B-EE4F-B036-F658D8EE74FB}"/>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4079394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929642"/>
            <a:ext cx="9144000" cy="2992279"/>
          </a:xfrm>
          <a:prstGeom prst="rect">
            <a:avLst/>
          </a:prstGeom>
          <a:solidFill>
            <a:schemeClr val="tx2">
              <a:lumMod val="40000"/>
              <a:lumOff val="60000"/>
            </a:schemeClr>
          </a:solidFill>
        </p:spPr>
        <p:txBody>
          <a:bodyPr vert="horz" anchor="ctr" anchorCtr="1"/>
          <a:lstStyle>
            <a:lvl1pPr marL="0" indent="0">
              <a:buFontTx/>
              <a:buNone/>
              <a:defRPr sz="2000" b="0" i="0">
                <a:latin typeface="Calibri" panose="020F0502020204030204" pitchFamily="34" charset="0"/>
              </a:defRPr>
            </a:lvl1pPr>
          </a:lstStyle>
          <a:p>
            <a:r>
              <a:rPr lang="en-US" dirty="0"/>
              <a:t>Drag picture to placeholder or click icon to add</a:t>
            </a:r>
          </a:p>
        </p:txBody>
      </p:sp>
      <p:sp>
        <p:nvSpPr>
          <p:cNvPr id="16" name="Title 1"/>
          <p:cNvSpPr>
            <a:spLocks noGrp="1"/>
          </p:cNvSpPr>
          <p:nvPr>
            <p:ph type="title" hasCustomPrompt="1"/>
          </p:nvPr>
        </p:nvSpPr>
        <p:spPr>
          <a:xfrm>
            <a:off x="930672" y="259907"/>
            <a:ext cx="7766050" cy="664689"/>
          </a:xfrm>
        </p:spPr>
        <p:txBody>
          <a:bodyPr lIns="0">
            <a:normAutofit/>
          </a:bodyPr>
          <a:lstStyle>
            <a:lvl1pPr algn="l">
              <a:lnSpc>
                <a:spcPts val="3400"/>
              </a:lnSpc>
              <a:defRPr sz="2800" b="0" i="0">
                <a:latin typeface="Calibri" panose="020F0502020204030204" pitchFamily="34" charset="0"/>
              </a:defRPr>
            </a:lvl1pPr>
          </a:lstStyle>
          <a:p>
            <a:r>
              <a:rPr lang="en-US" dirty="0"/>
              <a:t>Picture w/ Caption</a:t>
            </a:r>
          </a:p>
        </p:txBody>
      </p:sp>
      <p:sp>
        <p:nvSpPr>
          <p:cNvPr id="8" name="Text Placeholder 10"/>
          <p:cNvSpPr>
            <a:spLocks noGrp="1"/>
          </p:cNvSpPr>
          <p:nvPr>
            <p:ph type="body" sz="quarter" idx="16" hasCustomPrompt="1"/>
          </p:nvPr>
        </p:nvSpPr>
        <p:spPr>
          <a:xfrm>
            <a:off x="903288" y="4055001"/>
            <a:ext cx="7844472" cy="349360"/>
          </a:xfrm>
          <a:prstGeom prst="rect">
            <a:avLst/>
          </a:prstGeom>
        </p:spPr>
        <p:txBody>
          <a:bodyPr vert="horz" lIns="0"/>
          <a:lstStyle>
            <a:lvl1pPr marL="0" indent="0">
              <a:lnSpc>
                <a:spcPts val="1800"/>
              </a:lnSpc>
              <a:spcBef>
                <a:spcPts val="0"/>
              </a:spcBef>
              <a:buFontTx/>
              <a:buNone/>
              <a:defRPr sz="1600" b="0" i="0">
                <a:latin typeface="Calibri" panose="020F0502020204030204" pitchFamily="34" charset="0"/>
              </a:defRPr>
            </a:lvl1pPr>
            <a:lvl2pPr marL="457200" indent="0">
              <a:lnSpc>
                <a:spcPts val="2400"/>
              </a:lnSpc>
              <a:spcBef>
                <a:spcPts val="0"/>
              </a:spcBef>
              <a:buFontTx/>
              <a:buNone/>
              <a:defRPr sz="1800"/>
            </a:lvl2pPr>
            <a:lvl3pPr marL="914400" indent="0">
              <a:buFontTx/>
              <a:buNone/>
              <a:defRPr/>
            </a:lvl3pPr>
            <a:lvl4pPr marL="1371600" indent="0">
              <a:buFontTx/>
              <a:buNone/>
              <a:defRPr/>
            </a:lvl4pPr>
            <a:lvl5pPr marL="1828800" indent="0">
              <a:buFontTx/>
              <a:buNone/>
              <a:defRPr/>
            </a:lvl5pPr>
          </a:lstStyle>
          <a:p>
            <a:pPr lvl="0"/>
            <a:r>
              <a:rPr lang="en-US" dirty="0"/>
              <a:t>Insert your text here, size 16 / 18pt Arial Regular, Bold if necessary</a:t>
            </a:r>
          </a:p>
        </p:txBody>
      </p:sp>
      <p:pic>
        <p:nvPicPr>
          <p:cNvPr id="9" name="Picture 8">
            <a:extLst>
              <a:ext uri="{FF2B5EF4-FFF2-40B4-BE49-F238E27FC236}">
                <a16:creationId xmlns:a16="http://schemas.microsoft.com/office/drawing/2014/main" id="{C2A9B043-12A6-6D47-A3B7-FA4A8EB8E9F6}"/>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1" name="Straight Connector 10">
            <a:extLst>
              <a:ext uri="{FF2B5EF4-FFF2-40B4-BE49-F238E27FC236}">
                <a16:creationId xmlns:a16="http://schemas.microsoft.com/office/drawing/2014/main" id="{89192989-C1C5-AB40-BBBB-F33B3F7191F1}"/>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0466469B-3C97-9A48-AD1D-3A1A32A045CA}"/>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1977232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929640"/>
            <a:ext cx="9144000" cy="3566160"/>
          </a:xfrm>
          <a:prstGeom prst="rect">
            <a:avLst/>
          </a:prstGeom>
          <a:solidFill>
            <a:schemeClr val="tx2">
              <a:lumMod val="40000"/>
              <a:lumOff val="60000"/>
            </a:schemeClr>
          </a:solidFill>
        </p:spPr>
        <p:txBody>
          <a:bodyPr vert="horz" anchor="ctr" anchorCtr="1"/>
          <a:lstStyle>
            <a:lvl1pPr marL="0" indent="0">
              <a:buFontTx/>
              <a:buNone/>
              <a:defRPr sz="2000" b="0" i="0">
                <a:latin typeface="Calibri" panose="020F0502020204030204" pitchFamily="34" charset="0"/>
              </a:defRPr>
            </a:lvl1pPr>
          </a:lstStyle>
          <a:p>
            <a:r>
              <a:rPr lang="en-US" dirty="0"/>
              <a:t>Drag picture to placeholder or click icon to add</a:t>
            </a:r>
          </a:p>
        </p:txBody>
      </p:sp>
      <p:sp>
        <p:nvSpPr>
          <p:cNvPr id="16" name="Title 1"/>
          <p:cNvSpPr>
            <a:spLocks noGrp="1"/>
          </p:cNvSpPr>
          <p:nvPr>
            <p:ph type="title" hasCustomPrompt="1"/>
          </p:nvPr>
        </p:nvSpPr>
        <p:spPr>
          <a:xfrm>
            <a:off x="930672" y="259907"/>
            <a:ext cx="7766050" cy="664689"/>
          </a:xfrm>
        </p:spPr>
        <p:txBody>
          <a:bodyPr lIns="0">
            <a:normAutofit/>
          </a:bodyPr>
          <a:lstStyle>
            <a:lvl1pPr algn="l">
              <a:lnSpc>
                <a:spcPts val="3400"/>
              </a:lnSpc>
              <a:defRPr sz="2800" b="0" i="0">
                <a:latin typeface="Calibri" panose="020F0502020204030204" pitchFamily="34" charset="0"/>
              </a:defRPr>
            </a:lvl1pPr>
          </a:lstStyle>
          <a:p>
            <a:r>
              <a:rPr lang="en-US" dirty="0"/>
              <a:t>Picture Only</a:t>
            </a:r>
          </a:p>
        </p:txBody>
      </p:sp>
      <p:pic>
        <p:nvPicPr>
          <p:cNvPr id="7" name="Picture 6">
            <a:extLst>
              <a:ext uri="{FF2B5EF4-FFF2-40B4-BE49-F238E27FC236}">
                <a16:creationId xmlns:a16="http://schemas.microsoft.com/office/drawing/2014/main" id="{15D02708-80E8-7942-8C1F-79116D41CC7A}"/>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6" name="Straight Connector 5">
            <a:extLst>
              <a:ext uri="{FF2B5EF4-FFF2-40B4-BE49-F238E27FC236}">
                <a16:creationId xmlns:a16="http://schemas.microsoft.com/office/drawing/2014/main" id="{F2E8C9A2-E83F-E148-873B-9682147B8AFB}"/>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a:extLst>
              <a:ext uri="{FF2B5EF4-FFF2-40B4-BE49-F238E27FC236}">
                <a16:creationId xmlns:a16="http://schemas.microsoft.com/office/drawing/2014/main" id="{D928703C-F45E-5341-B55E-38F78540A3C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594186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Tables</a:t>
            </a:r>
          </a:p>
        </p:txBody>
      </p:sp>
      <p:sp>
        <p:nvSpPr>
          <p:cNvPr id="3" name="Table Placeholder 2"/>
          <p:cNvSpPr>
            <a:spLocks noGrp="1"/>
          </p:cNvSpPr>
          <p:nvPr>
            <p:ph type="tbl" sz="quarter" idx="10"/>
          </p:nvPr>
        </p:nvSpPr>
        <p:spPr>
          <a:xfrm>
            <a:off x="934720" y="1112044"/>
            <a:ext cx="7244080" cy="3193256"/>
          </a:xfrm>
          <a:prstGeom prst="rect">
            <a:avLst/>
          </a:prstGeom>
        </p:spPr>
        <p:txBody>
          <a:bodyPr vert="horz" anchor="ctr" anchorCtr="0"/>
          <a:lstStyle>
            <a:lvl1pPr marL="0" indent="0" algn="ctr">
              <a:buFontTx/>
              <a:buNone/>
              <a:defRPr sz="2000" b="0" i="0">
                <a:latin typeface="Calibri" panose="020F0502020204030204" pitchFamily="34" charset="0"/>
              </a:defRPr>
            </a:lvl1pPr>
          </a:lstStyle>
          <a:p>
            <a:r>
              <a:rPr lang="en-US" dirty="0"/>
              <a:t>Click icon to add table</a:t>
            </a:r>
          </a:p>
        </p:txBody>
      </p:sp>
      <p:cxnSp>
        <p:nvCxnSpPr>
          <p:cNvPr id="7" name="Straight Connector 6"/>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109FFE8E-5601-D144-8639-8B1D51D0426E}"/>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9" name="Straight Connector 8">
            <a:extLst>
              <a:ext uri="{FF2B5EF4-FFF2-40B4-BE49-F238E27FC236}">
                <a16:creationId xmlns:a16="http://schemas.microsoft.com/office/drawing/2014/main" id="{7776AAD6-8CCD-7646-B3F3-284FD336A35B}"/>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76317F57-BE02-A84C-AE57-F1617A30D47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805254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dk1"/>
              </a:buClr>
              <a:buSzPts val="1400"/>
              <a:buFont typeface="Arial"/>
              <a:buNone/>
              <a:defRPr sz="5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ctr" rtl="0">
              <a:spcBef>
                <a:spcPts val="0"/>
              </a:spcBef>
              <a:spcAft>
                <a:spcPts val="0"/>
              </a:spcAft>
              <a:buClr>
                <a:schemeClr val="dk1"/>
              </a:buClr>
              <a:buSzPts val="1400"/>
              <a:buFont typeface="Arial"/>
              <a:buNone/>
              <a:defRPr sz="5200" b="0" i="0" u="none" strike="noStrike" cap="none">
                <a:solidFill>
                  <a:schemeClr val="dk1"/>
                </a:solidFill>
              </a:defRPr>
            </a:lvl2pPr>
            <a:lvl3pPr marL="0" marR="0" lvl="2" indent="0" algn="ctr" rtl="0">
              <a:spcBef>
                <a:spcPts val="0"/>
              </a:spcBef>
              <a:spcAft>
                <a:spcPts val="0"/>
              </a:spcAft>
              <a:buClr>
                <a:schemeClr val="dk1"/>
              </a:buClr>
              <a:buSzPts val="1400"/>
              <a:buFont typeface="Arial"/>
              <a:buNone/>
              <a:defRPr sz="5200" b="0" i="0" u="none" strike="noStrike" cap="none">
                <a:solidFill>
                  <a:schemeClr val="dk1"/>
                </a:solidFill>
              </a:defRPr>
            </a:lvl3pPr>
            <a:lvl4pPr marL="0" marR="0" lvl="3" indent="0" algn="ctr" rtl="0">
              <a:spcBef>
                <a:spcPts val="0"/>
              </a:spcBef>
              <a:spcAft>
                <a:spcPts val="0"/>
              </a:spcAft>
              <a:buClr>
                <a:schemeClr val="dk1"/>
              </a:buClr>
              <a:buSzPts val="1400"/>
              <a:buFont typeface="Arial"/>
              <a:buNone/>
              <a:defRPr sz="5200" b="0" i="0" u="none" strike="noStrike" cap="none">
                <a:solidFill>
                  <a:schemeClr val="dk1"/>
                </a:solidFill>
              </a:defRPr>
            </a:lvl4pPr>
            <a:lvl5pPr marL="0" marR="0" lvl="4" indent="0" algn="ctr" rtl="0">
              <a:spcBef>
                <a:spcPts val="0"/>
              </a:spcBef>
              <a:spcAft>
                <a:spcPts val="0"/>
              </a:spcAft>
              <a:buClr>
                <a:schemeClr val="dk1"/>
              </a:buClr>
              <a:buSzPts val="1400"/>
              <a:buFont typeface="Arial"/>
              <a:buNone/>
              <a:defRPr sz="5200" b="0" i="0" u="none" strike="noStrike" cap="none">
                <a:solidFill>
                  <a:schemeClr val="dk1"/>
                </a:solidFill>
              </a:defRPr>
            </a:lvl5pPr>
            <a:lvl6pPr marL="0" marR="0" lvl="5" indent="0" algn="ctr" rtl="0">
              <a:spcBef>
                <a:spcPts val="0"/>
              </a:spcBef>
              <a:spcAft>
                <a:spcPts val="0"/>
              </a:spcAft>
              <a:buClr>
                <a:schemeClr val="dk1"/>
              </a:buClr>
              <a:buSzPts val="1400"/>
              <a:buFont typeface="Arial"/>
              <a:buNone/>
              <a:defRPr sz="5200" b="0" i="0" u="none" strike="noStrike" cap="none">
                <a:solidFill>
                  <a:schemeClr val="dk1"/>
                </a:solidFill>
              </a:defRPr>
            </a:lvl6pPr>
            <a:lvl7pPr marL="0" marR="0" lvl="6" indent="0" algn="ctr" rtl="0">
              <a:spcBef>
                <a:spcPts val="0"/>
              </a:spcBef>
              <a:spcAft>
                <a:spcPts val="0"/>
              </a:spcAft>
              <a:buClr>
                <a:schemeClr val="dk1"/>
              </a:buClr>
              <a:buSzPts val="1400"/>
              <a:buFont typeface="Arial"/>
              <a:buNone/>
              <a:defRPr sz="5200" b="0" i="0" u="none" strike="noStrike" cap="none">
                <a:solidFill>
                  <a:schemeClr val="dk1"/>
                </a:solidFill>
              </a:defRPr>
            </a:lvl7pPr>
            <a:lvl8pPr marL="0" marR="0" lvl="7" indent="0" algn="ctr" rtl="0">
              <a:spcBef>
                <a:spcPts val="0"/>
              </a:spcBef>
              <a:spcAft>
                <a:spcPts val="0"/>
              </a:spcAft>
              <a:buClr>
                <a:schemeClr val="dk1"/>
              </a:buClr>
              <a:buSzPts val="1400"/>
              <a:buFont typeface="Arial"/>
              <a:buNone/>
              <a:defRPr sz="5200" b="0" i="0" u="none" strike="noStrike" cap="none">
                <a:solidFill>
                  <a:schemeClr val="dk1"/>
                </a:solidFill>
              </a:defRPr>
            </a:lvl8pPr>
            <a:lvl9pPr marL="0" marR="0" lvl="8" indent="0" algn="ctr" rtl="0">
              <a:spcBef>
                <a:spcPts val="0"/>
              </a:spcBef>
              <a:spcAft>
                <a:spcPts val="0"/>
              </a:spcAft>
              <a:buClr>
                <a:schemeClr val="dk1"/>
              </a:buClr>
              <a:buSzPts val="1400"/>
              <a:buFont typeface="Arial"/>
              <a:buNone/>
              <a:defRPr sz="5200" b="0" i="0" u="none" strike="noStrike" cap="none">
                <a:solidFill>
                  <a:schemeClr val="dk1"/>
                </a:solidFill>
              </a:defRPr>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ts val="1400"/>
              <a:buFont typeface="Arial"/>
              <a:buNone/>
              <a:defRPr sz="2800" b="0" i="0" u="none" strike="noStrike" cap="none">
                <a:solidFill>
                  <a:schemeClr val="dk2"/>
                </a:solidFill>
                <a:latin typeface="Arial"/>
                <a:ea typeface="Arial"/>
                <a:cs typeface="Arial"/>
                <a:sym typeface="Arial"/>
              </a:defRPr>
            </a:lvl9pPr>
          </a:lstStyle>
          <a:p>
            <a:endParaRPr dirty="0"/>
          </a:p>
        </p:txBody>
      </p:sp>
      <p:pic>
        <p:nvPicPr>
          <p:cNvPr id="6" name="Picture 5">
            <a:extLst>
              <a:ext uri="{FF2B5EF4-FFF2-40B4-BE49-F238E27FC236}">
                <a16:creationId xmlns:a16="http://schemas.microsoft.com/office/drawing/2014/main" id="{DB0B316B-EF71-A942-8A30-5B86BE487696}"/>
              </a:ext>
            </a:extLst>
          </p:cNvPr>
          <p:cNvPicPr>
            <a:picLocks noChangeAspect="1"/>
          </p:cNvPicPr>
          <p:nvPr userDrawn="1"/>
        </p:nvPicPr>
        <p:blipFill>
          <a:blip r:embed="rId2"/>
          <a:stretch>
            <a:fillRect/>
          </a:stretch>
        </p:blipFill>
        <p:spPr>
          <a:xfrm>
            <a:off x="920750" y="4899310"/>
            <a:ext cx="2267712" cy="137294"/>
          </a:xfrm>
          <a:prstGeom prst="rect">
            <a:avLst/>
          </a:prstGeom>
        </p:spPr>
      </p:pic>
      <p:sp>
        <p:nvSpPr>
          <p:cNvPr id="8" name="Slide Number Placeholder 5">
            <a:extLst>
              <a:ext uri="{FF2B5EF4-FFF2-40B4-BE49-F238E27FC236}">
                <a16:creationId xmlns:a16="http://schemas.microsoft.com/office/drawing/2014/main" id="{635A45B9-2AAB-D045-8208-AF9FC0CAE2FE}"/>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4219883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Title Only</a:t>
            </a:r>
          </a:p>
        </p:txBody>
      </p:sp>
      <p:cxnSp>
        <p:nvCxnSpPr>
          <p:cNvPr id="7" name="Straight Connector 6"/>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109FFE8E-5601-D144-8639-8B1D51D0426E}"/>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9" name="Straight Connector 8">
            <a:extLst>
              <a:ext uri="{FF2B5EF4-FFF2-40B4-BE49-F238E27FC236}">
                <a16:creationId xmlns:a16="http://schemas.microsoft.com/office/drawing/2014/main" id="{DC4E2A80-3008-574D-93A0-3DAAB0F2B3CC}"/>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3B57EA5A-76DA-8F48-B31C-8C8FFCB37412}"/>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65504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descr="draper grey.pdf"/>
          <p:cNvPicPr>
            <a:picLocks noChangeAspect="1"/>
          </p:cNvPicPr>
          <p:nvPr userDrawn="1"/>
        </p:nvPicPr>
        <p:blipFill rotWithShape="1">
          <a:blip r:embed="rId2">
            <a:extLst>
              <a:ext uri="{28A0092B-C50C-407E-A947-70E740481C1C}">
                <a14:useLocalDpi xmlns:a14="http://schemas.microsoft.com/office/drawing/2010/main" val="0"/>
              </a:ext>
            </a:extLst>
          </a:blip>
          <a:srcRect l="35111"/>
          <a:stretch/>
        </p:blipFill>
        <p:spPr>
          <a:xfrm>
            <a:off x="4693920" y="0"/>
            <a:ext cx="4450080" cy="5143500"/>
          </a:xfrm>
          <a:prstGeom prst="rect">
            <a:avLst/>
          </a:prstGeom>
        </p:spPr>
      </p:pic>
      <p:sp>
        <p:nvSpPr>
          <p:cNvPr id="8" name="Title 1"/>
          <p:cNvSpPr>
            <a:spLocks noGrp="1"/>
          </p:cNvSpPr>
          <p:nvPr>
            <p:ph type="title" hasCustomPrompt="1"/>
          </p:nvPr>
        </p:nvSpPr>
        <p:spPr>
          <a:xfrm>
            <a:off x="920750" y="2085546"/>
            <a:ext cx="7302500" cy="470710"/>
          </a:xfrm>
        </p:spPr>
        <p:txBody>
          <a:bodyPr lIns="0" anchor="t">
            <a:normAutofit/>
          </a:bodyPr>
          <a:lstStyle>
            <a:lvl1pPr algn="l">
              <a:defRPr sz="3400" b="0" i="0" cap="none">
                <a:solidFill>
                  <a:schemeClr val="tx1"/>
                </a:solidFill>
                <a:latin typeface="Calibri" panose="020F0502020204030204" pitchFamily="34" charset="0"/>
              </a:defRPr>
            </a:lvl1pPr>
          </a:lstStyle>
          <a:p>
            <a:r>
              <a:rPr lang="en-US" dirty="0"/>
              <a:t>Section Header</a:t>
            </a:r>
          </a:p>
        </p:txBody>
      </p:sp>
      <p:sp>
        <p:nvSpPr>
          <p:cNvPr id="11"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b="0" i="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6" name="Picture 5">
            <a:extLst>
              <a:ext uri="{FF2B5EF4-FFF2-40B4-BE49-F238E27FC236}">
                <a16:creationId xmlns:a16="http://schemas.microsoft.com/office/drawing/2014/main" id="{9633B9BB-AE59-C248-A5DA-60B2F78C27F8}"/>
              </a:ext>
            </a:extLst>
          </p:cNvPr>
          <p:cNvPicPr>
            <a:picLocks noChangeAspect="1"/>
          </p:cNvPicPr>
          <p:nvPr userDrawn="1"/>
        </p:nvPicPr>
        <p:blipFill>
          <a:blip r:embed="rId3"/>
          <a:stretch>
            <a:fillRect/>
          </a:stretch>
        </p:blipFill>
        <p:spPr>
          <a:xfrm>
            <a:off x="920750" y="748320"/>
            <a:ext cx="3017520" cy="182689"/>
          </a:xfrm>
          <a:prstGeom prst="rect">
            <a:avLst/>
          </a:prstGeom>
        </p:spPr>
      </p:pic>
    </p:spTree>
    <p:extLst>
      <p:ext uri="{BB962C8B-B14F-4D97-AF65-F5344CB8AC3E}">
        <p14:creationId xmlns:p14="http://schemas.microsoft.com/office/powerpoint/2010/main" val="76665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nl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380C97-D5A3-174E-B028-B6E6F3C79BDD}"/>
              </a:ext>
            </a:extLst>
          </p:cNvPr>
          <p:cNvPicPr>
            <a:picLocks noChangeAspect="1"/>
          </p:cNvPicPr>
          <p:nvPr userDrawn="1"/>
        </p:nvPicPr>
        <p:blipFill>
          <a:blip r:embed="rId2"/>
          <a:stretch>
            <a:fillRect/>
          </a:stretch>
        </p:blipFill>
        <p:spPr>
          <a:xfrm>
            <a:off x="920750" y="4899310"/>
            <a:ext cx="2267712" cy="137294"/>
          </a:xfrm>
          <a:prstGeom prst="rect">
            <a:avLst/>
          </a:prstGeom>
        </p:spPr>
      </p:pic>
      <p:sp>
        <p:nvSpPr>
          <p:cNvPr id="19" name="Title 1">
            <a:extLst>
              <a:ext uri="{FF2B5EF4-FFF2-40B4-BE49-F238E27FC236}">
                <a16:creationId xmlns:a16="http://schemas.microsoft.com/office/drawing/2014/main" id="{04659911-EF3A-F340-8EE4-AF972AE24DE4}"/>
              </a:ext>
            </a:extLst>
          </p:cNvPr>
          <p:cNvSpPr>
            <a:spLocks noGrp="1"/>
          </p:cNvSpPr>
          <p:nvPr>
            <p:ph type="title" hasCustomPrompt="1"/>
          </p:nvPr>
        </p:nvSpPr>
        <p:spPr>
          <a:xfrm>
            <a:off x="923544" y="259907"/>
            <a:ext cx="7280656" cy="664689"/>
          </a:xfrm>
        </p:spPr>
        <p:txBody>
          <a:bodyPr lIns="0">
            <a:normAutofit/>
          </a:bodyPr>
          <a:lstStyle>
            <a:lvl1pPr algn="l">
              <a:lnSpc>
                <a:spcPts val="3400"/>
              </a:lnSpc>
              <a:defRPr sz="2800" b="0" i="0">
                <a:latin typeface="Calibri" panose="020F0502020204030204" pitchFamily="34" charset="0"/>
              </a:defRPr>
            </a:lvl1pPr>
          </a:lstStyle>
          <a:p>
            <a:r>
              <a:rPr lang="en-US" dirty="0"/>
              <a:t>Title and Content</a:t>
            </a:r>
          </a:p>
        </p:txBody>
      </p:sp>
      <p:cxnSp>
        <p:nvCxnSpPr>
          <p:cNvPr id="21" name="Straight Connector 20">
            <a:extLst>
              <a:ext uri="{FF2B5EF4-FFF2-40B4-BE49-F238E27FC236}">
                <a16:creationId xmlns:a16="http://schemas.microsoft.com/office/drawing/2014/main" id="{ABFA6CEE-7E72-6845-B3B6-1FC6D5C0CB8F}"/>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E605F52-ADFB-2B45-9086-08032778791D}"/>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4C7095CD-9AD4-464E-AD8D-798EE2C8DD8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658907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44E84D34-BB21-0B47-994F-76C56E758640}"/>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7E89CD04-A346-EF4E-9383-D046ED1D6C3E}"/>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04498C82-0B48-0E4A-8E94-F4E965071244}"/>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Title with multiple levels</a:t>
            </a:r>
          </a:p>
        </p:txBody>
      </p:sp>
      <p:cxnSp>
        <p:nvCxnSpPr>
          <p:cNvPr id="24" name="Straight Connector 23">
            <a:extLst>
              <a:ext uri="{FF2B5EF4-FFF2-40B4-BE49-F238E27FC236}">
                <a16:creationId xmlns:a16="http://schemas.microsoft.com/office/drawing/2014/main" id="{09787F72-1166-5347-A40D-B43E4CBCBA76}"/>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5" name="Slide Number Placeholder 5">
            <a:extLst>
              <a:ext uri="{FF2B5EF4-FFF2-40B4-BE49-F238E27FC236}">
                <a16:creationId xmlns:a16="http://schemas.microsoft.com/office/drawing/2014/main" id="{77A5468E-52E4-DC4E-B169-EA7C843AB20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619242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E6E56D2D-9F47-674B-BCE3-307F1E061744}"/>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06E29A50-BDAA-E74C-9F5E-B290F650E64E}"/>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BB91CF12-E78D-224F-AE08-F5F632F8BD9E}"/>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21" name="Straight Connector 20">
            <a:extLst>
              <a:ext uri="{FF2B5EF4-FFF2-40B4-BE49-F238E27FC236}">
                <a16:creationId xmlns:a16="http://schemas.microsoft.com/office/drawing/2014/main" id="{1AC4728C-1855-6848-A830-34035A06048C}"/>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2A10D6DC-6AC8-7846-AB41-AA1417317477}"/>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9843516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4635B66F-3D58-F74D-B315-158264433DA2}"/>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6567CBD0-2705-844F-B170-BF86BFDB1AFF}"/>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F03A8399-C6E6-BF49-B43B-5667AE1CD200}"/>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21" name="Straight Connector 20">
            <a:extLst>
              <a:ext uri="{FF2B5EF4-FFF2-40B4-BE49-F238E27FC236}">
                <a16:creationId xmlns:a16="http://schemas.microsoft.com/office/drawing/2014/main" id="{EA31285C-CD75-294C-85E1-8EAB9D78BF17}"/>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042B0254-6FE0-3B4C-ADE7-F2B27EBED2C0}"/>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42167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9FBBEFCA-3248-CC4D-89E9-4DFA4FF0CF55}"/>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BF0CB168-EEA4-B846-A903-9EFA3CD98EA6}"/>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142B7B68-B4F0-3E42-8B80-8C9433D83947}"/>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21" name="Straight Connector 20">
            <a:extLst>
              <a:ext uri="{FF2B5EF4-FFF2-40B4-BE49-F238E27FC236}">
                <a16:creationId xmlns:a16="http://schemas.microsoft.com/office/drawing/2014/main" id="{3E023E41-1A0D-FD4F-8B40-15155E12D4B4}"/>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932C3C24-1457-F249-9F4D-63515118EC0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250077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825B76B9-A85D-4B4C-B95B-CF8336CE14C8}"/>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771FF9C2-5CBD-F041-869D-13BFF8ADCFF1}"/>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55574DDE-B663-4447-976C-E5E0B0A6A57E}"/>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21" name="Straight Connector 20">
            <a:extLst>
              <a:ext uri="{FF2B5EF4-FFF2-40B4-BE49-F238E27FC236}">
                <a16:creationId xmlns:a16="http://schemas.microsoft.com/office/drawing/2014/main" id="{30A5540C-8736-4645-B23D-EE584397E3B5}"/>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6329E452-6BB1-E848-AB6C-2623B23DAEC4}"/>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323498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16" name="Straight Connector 15"/>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9" name="Text Placeholder 10"/>
          <p:cNvSpPr>
            <a:spLocks noGrp="1"/>
          </p:cNvSpPr>
          <p:nvPr>
            <p:ph type="body" sz="quarter" idx="16" hasCustomPrompt="1"/>
          </p:nvPr>
        </p:nvSpPr>
        <p:spPr>
          <a:xfrm>
            <a:off x="923545" y="1353711"/>
            <a:ext cx="7280656" cy="3180190"/>
          </a:xfrm>
          <a:prstGeom prst="rect">
            <a:avLst/>
          </a:prstGeom>
        </p:spPr>
        <p:txBody>
          <a:bodyPr vert="horz" wrap="square" lIns="0" tIns="0" bIns="0" anchor="t" anchorCtr="0">
            <a:noAutofit/>
          </a:bodyPr>
          <a:lstStyle>
            <a:lvl1pPr marL="0" indent="0">
              <a:lnSpc>
                <a:spcPts val="1800"/>
              </a:lnSpc>
              <a:spcBef>
                <a:spcPts val="0"/>
              </a:spcBef>
              <a:buFontTx/>
              <a:buNone/>
              <a:defRPr sz="1350" b="0" i="0">
                <a:latin typeface="Calibri" panose="020F0502020204030204" pitchFamily="34" charset="0"/>
              </a:defRPr>
            </a:lvl1pPr>
            <a:lvl2pPr marL="342900" indent="0">
              <a:lnSpc>
                <a:spcPts val="1800"/>
              </a:lnSpc>
              <a:spcBef>
                <a:spcPts val="0"/>
              </a:spcBef>
              <a:buFontTx/>
              <a:buNone/>
              <a:defRPr sz="1350"/>
            </a:lvl2pPr>
            <a:lvl3pPr marL="685800" indent="0">
              <a:buFontTx/>
              <a:buNone/>
              <a:defRPr/>
            </a:lvl3pPr>
            <a:lvl4pPr marL="1028700" indent="0">
              <a:buFontTx/>
              <a:buNone/>
              <a:defRPr/>
            </a:lvl4pPr>
            <a:lvl5pPr marL="1371600" indent="0">
              <a:buFontTx/>
              <a:buNone/>
              <a:defRPr/>
            </a:lvl5pPr>
          </a:lstStyle>
          <a:p>
            <a:pPr lvl="0"/>
            <a:r>
              <a:rPr lang="en-US" dirty="0"/>
              <a:t>For body copy, size 18pt / 24pt Arial Regular</a:t>
            </a:r>
          </a:p>
        </p:txBody>
      </p:sp>
      <p:sp>
        <p:nvSpPr>
          <p:cNvPr id="4" name="Text Placeholder 3"/>
          <p:cNvSpPr>
            <a:spLocks noGrp="1"/>
          </p:cNvSpPr>
          <p:nvPr>
            <p:ph type="body" sz="quarter" idx="17" hasCustomPrompt="1"/>
          </p:nvPr>
        </p:nvSpPr>
        <p:spPr>
          <a:xfrm>
            <a:off x="923544" y="1099423"/>
            <a:ext cx="7280656" cy="251222"/>
          </a:xfrm>
          <a:prstGeom prst="rect">
            <a:avLst/>
          </a:prstGeom>
        </p:spPr>
        <p:txBody>
          <a:bodyPr vert="horz" lIns="0"/>
          <a:lstStyle>
            <a:lvl1pPr marL="0" indent="0">
              <a:lnSpc>
                <a:spcPts val="1800"/>
              </a:lnSpc>
              <a:buFontTx/>
              <a:buNone/>
              <a:defRPr sz="1350" b="0" i="0">
                <a:latin typeface="Calibri" panose="020F0502020204030204" pitchFamily="34" charset="0"/>
              </a:defRPr>
            </a:lvl1pPr>
          </a:lstStyle>
          <a:p>
            <a:r>
              <a:rPr lang="en-US" sz="1350" b="1" dirty="0">
                <a:effectLst/>
                <a:latin typeface="+mn-lt"/>
              </a:rPr>
              <a:t>Insert your text here for headlines, size 18pt / 24pt Arial Bold </a:t>
            </a:r>
            <a:endParaRPr lang="en-US" dirty="0">
              <a:effectLst/>
            </a:endParaRPr>
          </a:p>
        </p:txBody>
      </p:sp>
      <p:pic>
        <p:nvPicPr>
          <p:cNvPr id="11" name="Picture 10">
            <a:extLst>
              <a:ext uri="{FF2B5EF4-FFF2-40B4-BE49-F238E27FC236}">
                <a16:creationId xmlns:a16="http://schemas.microsoft.com/office/drawing/2014/main" id="{42267722-7188-0F4C-B8B3-95FB79B5665D}"/>
              </a:ext>
            </a:extLst>
          </p:cNvPr>
          <p:cNvPicPr>
            <a:picLocks noChangeAspect="1"/>
          </p:cNvPicPr>
          <p:nvPr userDrawn="1"/>
        </p:nvPicPr>
        <p:blipFill>
          <a:blip r:embed="rId2"/>
          <a:stretch>
            <a:fillRect/>
          </a:stretch>
        </p:blipFill>
        <p:spPr>
          <a:xfrm>
            <a:off x="920750" y="4899310"/>
            <a:ext cx="2267712" cy="137294"/>
          </a:xfrm>
          <a:prstGeom prst="rect">
            <a:avLst/>
          </a:prstGeom>
        </p:spPr>
      </p:pic>
      <p:sp>
        <p:nvSpPr>
          <p:cNvPr id="13" name="Title 1">
            <a:extLst>
              <a:ext uri="{FF2B5EF4-FFF2-40B4-BE49-F238E27FC236}">
                <a16:creationId xmlns:a16="http://schemas.microsoft.com/office/drawing/2014/main" id="{B8D733C8-3BFA-E042-A9D0-1DB8225728FE}"/>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14" name="Straight Connector 13">
            <a:extLst>
              <a:ext uri="{FF2B5EF4-FFF2-40B4-BE49-F238E27FC236}">
                <a16:creationId xmlns:a16="http://schemas.microsoft.com/office/drawing/2014/main" id="{0BC09FA5-3502-8D4F-8982-FBB1D6778799}"/>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AD7991DB-CF98-0540-B08B-1776A65B7122}"/>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033643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E0E0674F-9F48-3244-8D93-71F423B9C602}"/>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3DEA5874-5BED-6944-A899-77E2D7C70DD9}"/>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435AD7BD-A796-5846-8D64-78F97E6030A2}"/>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cxnSp>
        <p:nvCxnSpPr>
          <p:cNvPr id="21" name="Straight Connector 20">
            <a:extLst>
              <a:ext uri="{FF2B5EF4-FFF2-40B4-BE49-F238E27FC236}">
                <a16:creationId xmlns:a16="http://schemas.microsoft.com/office/drawing/2014/main" id="{749198C0-59E2-3F41-985B-0677195C1BDF}"/>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38309E17-2A65-DF4C-A0E5-3F2193379090}"/>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824625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pic>
        <p:nvPicPr>
          <p:cNvPr id="17" name="Picture 16">
            <a:extLst>
              <a:ext uri="{FF2B5EF4-FFF2-40B4-BE49-F238E27FC236}">
                <a16:creationId xmlns:a16="http://schemas.microsoft.com/office/drawing/2014/main" id="{9D980CF3-56BF-CB47-B8C3-41356D99D419}"/>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9" name="Straight Connector 18">
            <a:extLst>
              <a:ext uri="{FF2B5EF4-FFF2-40B4-BE49-F238E27FC236}">
                <a16:creationId xmlns:a16="http://schemas.microsoft.com/office/drawing/2014/main" id="{26D3723D-8D38-D042-876C-4DACB6442A4A}"/>
              </a:ext>
            </a:extLst>
          </p:cNvPr>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EFF3C54-0641-7D42-9A89-D3F1B7551F40}"/>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2" name="Slide Number Placeholder 5">
            <a:extLst>
              <a:ext uri="{FF2B5EF4-FFF2-40B4-BE49-F238E27FC236}">
                <a16:creationId xmlns:a16="http://schemas.microsoft.com/office/drawing/2014/main" id="{004AC79E-33B7-184E-9E57-38721E4739B3}"/>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351830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Title and 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b="0" i="0">
                <a:latin typeface="Calibri" panose="020F0502020204030204" pitchFamily="34" charset="0"/>
              </a:defRPr>
            </a:lvl1pPr>
            <a:lvl2pPr marL="377190" indent="-150876">
              <a:spcBef>
                <a:spcPts val="450"/>
              </a:spcBef>
              <a:buClr>
                <a:srgbClr val="FF4612"/>
              </a:buClr>
              <a:defRPr sz="1200" b="0" i="0">
                <a:latin typeface="Calibri" panose="020F0502020204030204" pitchFamily="34" charset="0"/>
              </a:defRPr>
            </a:lvl2pPr>
            <a:lvl3pPr marL="582930" indent="-102870">
              <a:spcBef>
                <a:spcPts val="450"/>
              </a:spcBef>
              <a:buClr>
                <a:srgbClr val="FF4612"/>
              </a:buClr>
              <a:defRPr sz="975" b="0" i="0">
                <a:latin typeface="Calibri" panose="020F0502020204030204" pitchFamily="34" charset="0"/>
              </a:defRPr>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cxnSp>
        <p:nvCxnSpPr>
          <p:cNvPr id="9" name="Straight Connector 8"/>
          <p:cNvCxnSpPr/>
          <p:nvPr userDrawn="1"/>
        </p:nvCxnSpPr>
        <p:spPr>
          <a:xfrm>
            <a:off x="0" y="722028"/>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24ED7084-FCEB-654E-BBCF-E97E9FF3EB80}"/>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8" name="Straight Connector 17">
            <a:extLst>
              <a:ext uri="{FF2B5EF4-FFF2-40B4-BE49-F238E27FC236}">
                <a16:creationId xmlns:a16="http://schemas.microsoft.com/office/drawing/2014/main" id="{A0055A12-756C-6148-B090-E851F5106616}"/>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9" name="Slide Number Placeholder 5">
            <a:extLst>
              <a:ext uri="{FF2B5EF4-FFF2-40B4-BE49-F238E27FC236}">
                <a16:creationId xmlns:a16="http://schemas.microsoft.com/office/drawing/2014/main" id="{0D9A4E27-F60A-B94A-83FA-4F0F7CFB0F0B}"/>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
        <p:nvSpPr>
          <p:cNvPr id="20" name="Title 1">
            <a:extLst>
              <a:ext uri="{FF2B5EF4-FFF2-40B4-BE49-F238E27FC236}">
                <a16:creationId xmlns:a16="http://schemas.microsoft.com/office/drawing/2014/main" id="{85F4CAF5-F4B8-4146-A86A-18242DA4E202}"/>
              </a:ext>
            </a:extLst>
          </p:cNvPr>
          <p:cNvSpPr>
            <a:spLocks noGrp="1"/>
          </p:cNvSpPr>
          <p:nvPr>
            <p:ph type="title" hasCustomPrompt="1"/>
          </p:nvPr>
        </p:nvSpPr>
        <p:spPr>
          <a:xfrm>
            <a:off x="930672" y="259907"/>
            <a:ext cx="7248128" cy="664689"/>
          </a:xfrm>
        </p:spPr>
        <p:txBody>
          <a:bodyPr lIns="0">
            <a:normAutofit/>
          </a:bodyPr>
          <a:lstStyle>
            <a:lvl1pPr algn="l">
              <a:lnSpc>
                <a:spcPts val="3400"/>
              </a:lnSpc>
              <a:defRPr sz="2800" b="0" i="0">
                <a:latin typeface="Calibri" panose="020F0502020204030204" pitchFamily="34" charset="0"/>
              </a:defRPr>
            </a:lvl1pPr>
          </a:lstStyle>
          <a:p>
            <a:r>
              <a:rPr lang="en-US" dirty="0"/>
              <a:t>Add Title</a:t>
            </a:r>
          </a:p>
        </p:txBody>
      </p:sp>
    </p:spTree>
    <p:extLst>
      <p:ext uri="{BB962C8B-B14F-4D97-AF65-F5344CB8AC3E}">
        <p14:creationId xmlns:p14="http://schemas.microsoft.com/office/powerpoint/2010/main" val="308236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V2">
    <p:bg>
      <p:bgPr>
        <a:solidFill>
          <a:srgbClr val="0F1318"/>
        </a:solidFill>
        <a:effectLst/>
      </p:bgPr>
    </p:bg>
    <p:spTree>
      <p:nvGrpSpPr>
        <p:cNvPr id="1" name=""/>
        <p:cNvGrpSpPr/>
        <p:nvPr/>
      </p:nvGrpSpPr>
      <p:grpSpPr>
        <a:xfrm>
          <a:off x="0" y="0"/>
          <a:ext cx="0" cy="0"/>
          <a:chOff x="0" y="0"/>
          <a:chExt cx="0" cy="0"/>
        </a:xfrm>
      </p:grpSpPr>
      <p:pic>
        <p:nvPicPr>
          <p:cNvPr id="10" name="Picture 9" descr="Draper black cover.pdf"/>
          <p:cNvPicPr>
            <a:picLocks noChangeAspect="1"/>
          </p:cNvPicPr>
          <p:nvPr userDrawn="1"/>
        </p:nvPicPr>
        <p:blipFill rotWithShape="1">
          <a:blip r:embed="rId2">
            <a:extLst>
              <a:ext uri="{28A0092B-C50C-407E-A947-70E740481C1C}">
                <a14:useLocalDpi xmlns:a14="http://schemas.microsoft.com/office/drawing/2010/main" val="0"/>
              </a:ext>
            </a:extLst>
          </a:blip>
          <a:srcRect t="15339" r="52917" b="25000"/>
          <a:stretch/>
        </p:blipFill>
        <p:spPr>
          <a:xfrm>
            <a:off x="-1" y="0"/>
            <a:ext cx="5412259" cy="5143500"/>
          </a:xfrm>
          <a:prstGeom prst="rect">
            <a:avLst/>
          </a:prstGeom>
        </p:spPr>
      </p:pic>
      <p:pic>
        <p:nvPicPr>
          <p:cNvPr id="6" name="Picture 5" descr="Draper black cover.pdf"/>
          <p:cNvPicPr>
            <a:picLocks noChangeAspect="1"/>
          </p:cNvPicPr>
          <p:nvPr userDrawn="1"/>
        </p:nvPicPr>
        <p:blipFill rotWithShape="1">
          <a:blip r:embed="rId2">
            <a:extLst>
              <a:ext uri="{28A0092B-C50C-407E-A947-70E740481C1C}">
                <a14:useLocalDpi xmlns:a14="http://schemas.microsoft.com/office/drawing/2010/main" val="0"/>
              </a:ext>
            </a:extLst>
          </a:blip>
          <a:srcRect l="31297"/>
          <a:stretch/>
        </p:blipFill>
        <p:spPr>
          <a:xfrm>
            <a:off x="4432301" y="15495"/>
            <a:ext cx="4711699" cy="5143500"/>
          </a:xfrm>
          <a:prstGeom prst="rect">
            <a:avLst/>
          </a:prstGeom>
        </p:spPr>
      </p:pic>
      <p:sp>
        <p:nvSpPr>
          <p:cNvPr id="7" name="Title 1"/>
          <p:cNvSpPr>
            <a:spLocks noGrp="1"/>
          </p:cNvSpPr>
          <p:nvPr>
            <p:ph type="title" hasCustomPrompt="1"/>
          </p:nvPr>
        </p:nvSpPr>
        <p:spPr>
          <a:xfrm>
            <a:off x="920750" y="2085546"/>
            <a:ext cx="7302500" cy="470710"/>
          </a:xfrm>
        </p:spPr>
        <p:txBody>
          <a:bodyPr lIns="0" anchor="t">
            <a:normAutofit/>
          </a:bodyPr>
          <a:lstStyle>
            <a:lvl1pPr algn="l">
              <a:defRPr sz="3400" b="0" i="0" cap="none">
                <a:solidFill>
                  <a:schemeClr val="bg1"/>
                </a:solidFill>
                <a:latin typeface="Calibri" panose="020F0502020204030204" pitchFamily="34" charset="0"/>
              </a:defRPr>
            </a:lvl1pPr>
          </a:lstStyle>
          <a:p>
            <a:r>
              <a:rPr lang="en-US" dirty="0"/>
              <a:t>Section Header</a:t>
            </a:r>
          </a:p>
        </p:txBody>
      </p:sp>
      <p:sp>
        <p:nvSpPr>
          <p:cNvPr id="9"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b="0" i="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911EBFBD-B27E-E041-86B8-FC1442B0BCD3}"/>
              </a:ext>
            </a:extLst>
          </p:cNvPr>
          <p:cNvPicPr>
            <a:picLocks noChangeAspect="1"/>
          </p:cNvPicPr>
          <p:nvPr userDrawn="1"/>
        </p:nvPicPr>
        <p:blipFill>
          <a:blip r:embed="rId3"/>
          <a:stretch>
            <a:fillRect/>
          </a:stretch>
        </p:blipFill>
        <p:spPr>
          <a:xfrm>
            <a:off x="920750" y="740936"/>
            <a:ext cx="3017520" cy="182689"/>
          </a:xfrm>
          <a:prstGeom prst="rect">
            <a:avLst/>
          </a:prstGeom>
        </p:spPr>
      </p:pic>
    </p:spTree>
    <p:extLst>
      <p:ext uri="{BB962C8B-B14F-4D97-AF65-F5344CB8AC3E}">
        <p14:creationId xmlns:p14="http://schemas.microsoft.com/office/powerpoint/2010/main" val="423145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V3">
    <p:bg>
      <p:bgPr>
        <a:solidFill>
          <a:schemeClr val="bg1"/>
        </a:solidFill>
        <a:effectLst/>
      </p:bgPr>
    </p:bg>
    <p:spTree>
      <p:nvGrpSpPr>
        <p:cNvPr id="1" name=""/>
        <p:cNvGrpSpPr/>
        <p:nvPr/>
      </p:nvGrpSpPr>
      <p:grpSpPr>
        <a:xfrm>
          <a:off x="0" y="0"/>
          <a:ext cx="0" cy="0"/>
          <a:chOff x="0" y="0"/>
          <a:chExt cx="0" cy="0"/>
        </a:xfrm>
      </p:grpSpPr>
      <p:pic>
        <p:nvPicPr>
          <p:cNvPr id="8" name="Picture 7" descr="Draper orange cover.pdf"/>
          <p:cNvPicPr>
            <a:picLocks noChangeAspect="1"/>
          </p:cNvPicPr>
          <p:nvPr userDrawn="1"/>
        </p:nvPicPr>
        <p:blipFill rotWithShape="1">
          <a:blip r:embed="rId2">
            <a:extLst>
              <a:ext uri="{28A0092B-C50C-407E-A947-70E740481C1C}">
                <a14:useLocalDpi xmlns:a14="http://schemas.microsoft.com/office/drawing/2010/main" val="0"/>
              </a:ext>
            </a:extLst>
          </a:blip>
          <a:srcRect t="17563" r="65139" b="25000"/>
          <a:stretch/>
        </p:blipFill>
        <p:spPr>
          <a:xfrm>
            <a:off x="1812406" y="1201166"/>
            <a:ext cx="3187700" cy="3942334"/>
          </a:xfrm>
          <a:prstGeom prst="rect">
            <a:avLst/>
          </a:prstGeom>
        </p:spPr>
      </p:pic>
      <p:pic>
        <p:nvPicPr>
          <p:cNvPr id="7" name="Picture 6" descr="Draper orange cover.pdf"/>
          <p:cNvPicPr>
            <a:picLocks noChangeAspect="1"/>
          </p:cNvPicPr>
          <p:nvPr userDrawn="1"/>
        </p:nvPicPr>
        <p:blipFill rotWithShape="1">
          <a:blip r:embed="rId2">
            <a:extLst>
              <a:ext uri="{28A0092B-C50C-407E-A947-70E740481C1C}">
                <a14:useLocalDpi xmlns:a14="http://schemas.microsoft.com/office/drawing/2010/main" val="0"/>
              </a:ext>
            </a:extLst>
          </a:blip>
          <a:srcRect t="17563" r="65139" b="25000"/>
          <a:stretch/>
        </p:blipFill>
        <p:spPr>
          <a:xfrm>
            <a:off x="1" y="0"/>
            <a:ext cx="4995188" cy="5144433"/>
          </a:xfrm>
          <a:prstGeom prst="rect">
            <a:avLst/>
          </a:prstGeom>
        </p:spPr>
      </p:pic>
      <p:pic>
        <p:nvPicPr>
          <p:cNvPr id="6" name="Picture 5" descr="Draper orange cover.pdf"/>
          <p:cNvPicPr>
            <a:picLocks noChangeAspect="1"/>
          </p:cNvPicPr>
          <p:nvPr userDrawn="1"/>
        </p:nvPicPr>
        <p:blipFill rotWithShape="1">
          <a:blip r:embed="rId2">
            <a:extLst>
              <a:ext uri="{28A0092B-C50C-407E-A947-70E740481C1C}">
                <a14:useLocalDpi xmlns:a14="http://schemas.microsoft.com/office/drawing/2010/main" val="0"/>
              </a:ext>
            </a:extLst>
          </a:blip>
          <a:srcRect l="34223"/>
          <a:stretch/>
        </p:blipFill>
        <p:spPr>
          <a:xfrm>
            <a:off x="4632960" y="0"/>
            <a:ext cx="4511040" cy="5143500"/>
          </a:xfrm>
          <a:prstGeom prst="rect">
            <a:avLst/>
          </a:prstGeom>
        </p:spPr>
      </p:pic>
      <p:sp>
        <p:nvSpPr>
          <p:cNvPr id="9" name="Title 1"/>
          <p:cNvSpPr>
            <a:spLocks noGrp="1"/>
          </p:cNvSpPr>
          <p:nvPr>
            <p:ph type="title" hasCustomPrompt="1"/>
          </p:nvPr>
        </p:nvSpPr>
        <p:spPr>
          <a:xfrm>
            <a:off x="920750" y="2085546"/>
            <a:ext cx="7302500" cy="470710"/>
          </a:xfrm>
        </p:spPr>
        <p:txBody>
          <a:bodyPr lIns="0" anchor="t">
            <a:normAutofit/>
          </a:bodyPr>
          <a:lstStyle>
            <a:lvl1pPr algn="l">
              <a:defRPr sz="3400" b="0" i="0" cap="none">
                <a:solidFill>
                  <a:schemeClr val="bg1"/>
                </a:solidFill>
                <a:latin typeface="Calibri" panose="020F0502020204030204" pitchFamily="34" charset="0"/>
              </a:defRPr>
            </a:lvl1pPr>
          </a:lstStyle>
          <a:p>
            <a:r>
              <a:rPr lang="en-US" dirty="0"/>
              <a:t>Section Header</a:t>
            </a:r>
          </a:p>
        </p:txBody>
      </p:sp>
      <p:sp>
        <p:nvSpPr>
          <p:cNvPr id="10"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b="0" i="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14" name="Picture 13">
            <a:extLst>
              <a:ext uri="{FF2B5EF4-FFF2-40B4-BE49-F238E27FC236}">
                <a16:creationId xmlns:a16="http://schemas.microsoft.com/office/drawing/2014/main" id="{7A84EA41-92F7-164B-A12A-93A6C2B601F4}"/>
              </a:ext>
            </a:extLst>
          </p:cNvPr>
          <p:cNvPicPr>
            <a:picLocks noChangeAspect="1"/>
          </p:cNvPicPr>
          <p:nvPr userDrawn="1"/>
        </p:nvPicPr>
        <p:blipFill>
          <a:blip r:embed="rId3"/>
          <a:stretch>
            <a:fillRect/>
          </a:stretch>
        </p:blipFill>
        <p:spPr>
          <a:xfrm>
            <a:off x="920750" y="736224"/>
            <a:ext cx="3017520" cy="182689"/>
          </a:xfrm>
          <a:prstGeom prst="rect">
            <a:avLst/>
          </a:prstGeom>
        </p:spPr>
      </p:pic>
    </p:spTree>
    <p:extLst>
      <p:ext uri="{BB962C8B-B14F-4D97-AF65-F5344CB8AC3E}">
        <p14:creationId xmlns:p14="http://schemas.microsoft.com/office/powerpoint/2010/main" val="412545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23544" y="259907"/>
            <a:ext cx="7280656" cy="664689"/>
          </a:xfrm>
        </p:spPr>
        <p:txBody>
          <a:bodyPr lIns="0">
            <a:normAutofit/>
          </a:bodyPr>
          <a:lstStyle>
            <a:lvl1pPr algn="l">
              <a:lnSpc>
                <a:spcPts val="3400"/>
              </a:lnSpc>
              <a:defRPr sz="2800" b="0" i="0">
                <a:latin typeface="Calibri" panose="020F0502020204030204" pitchFamily="34" charset="0"/>
              </a:defRPr>
            </a:lvl1pPr>
          </a:lstStyle>
          <a:p>
            <a:r>
              <a:rPr lang="en-US" dirty="0"/>
              <a:t>Title and Content</a:t>
            </a:r>
          </a:p>
        </p:txBody>
      </p:sp>
      <p:cxnSp>
        <p:nvCxnSpPr>
          <p:cNvPr id="16" name="Straight Connector 15"/>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
        <p:nvSpPr>
          <p:cNvPr id="9" name="Text Placeholder 10"/>
          <p:cNvSpPr>
            <a:spLocks noGrp="1"/>
          </p:cNvSpPr>
          <p:nvPr>
            <p:ph type="body" sz="quarter" idx="16" hasCustomPrompt="1"/>
          </p:nvPr>
        </p:nvSpPr>
        <p:spPr>
          <a:xfrm>
            <a:off x="923545" y="1455311"/>
            <a:ext cx="7280656" cy="3075414"/>
          </a:xfrm>
          <a:prstGeom prst="rect">
            <a:avLst/>
          </a:prstGeom>
        </p:spPr>
        <p:txBody>
          <a:bodyPr vert="horz" wrap="square" lIns="0" tIns="0" bIns="0" anchor="t" anchorCtr="0">
            <a:noAutofit/>
          </a:bodyPr>
          <a:lstStyle>
            <a:lvl1pPr marL="0" indent="0">
              <a:lnSpc>
                <a:spcPts val="2400"/>
              </a:lnSpc>
              <a:spcBef>
                <a:spcPts val="0"/>
              </a:spcBef>
              <a:buFontTx/>
              <a:buNone/>
              <a:defRPr sz="1800" b="0" i="0">
                <a:latin typeface="Calibri" panose="020F0502020204030204" pitchFamily="34" charset="0"/>
              </a:defRPr>
            </a:lvl1pPr>
            <a:lvl2pPr marL="457200" indent="0">
              <a:lnSpc>
                <a:spcPts val="2400"/>
              </a:lnSpc>
              <a:spcBef>
                <a:spcPts val="0"/>
              </a:spcBef>
              <a:buFontTx/>
              <a:buNone/>
              <a:defRPr sz="1800"/>
            </a:lvl2pPr>
            <a:lvl3pPr marL="914400" indent="0">
              <a:buFontTx/>
              <a:buNone/>
              <a:defRPr/>
            </a:lvl3pPr>
            <a:lvl4pPr marL="1371600" indent="0">
              <a:buFontTx/>
              <a:buNone/>
              <a:defRPr/>
            </a:lvl4pPr>
            <a:lvl5pPr marL="1828800" indent="0">
              <a:buFontTx/>
              <a:buNone/>
              <a:defRPr/>
            </a:lvl5pPr>
          </a:lstStyle>
          <a:p>
            <a:pPr lvl="0"/>
            <a:r>
              <a:rPr lang="en-US" dirty="0"/>
              <a:t>For body copy, size 18pt / 24pt Arial Regular</a:t>
            </a:r>
          </a:p>
        </p:txBody>
      </p:sp>
      <p:sp>
        <p:nvSpPr>
          <p:cNvPr id="4" name="Text Placeholder 3"/>
          <p:cNvSpPr>
            <a:spLocks noGrp="1"/>
          </p:cNvSpPr>
          <p:nvPr>
            <p:ph type="body" sz="quarter" idx="17" hasCustomPrompt="1"/>
          </p:nvPr>
        </p:nvSpPr>
        <p:spPr>
          <a:xfrm>
            <a:off x="923544" y="1099423"/>
            <a:ext cx="7280656" cy="251222"/>
          </a:xfrm>
          <a:prstGeom prst="rect">
            <a:avLst/>
          </a:prstGeom>
        </p:spPr>
        <p:txBody>
          <a:bodyPr vert="horz" lIns="0"/>
          <a:lstStyle>
            <a:lvl1pPr marL="0" indent="0">
              <a:lnSpc>
                <a:spcPts val="2400"/>
              </a:lnSpc>
              <a:buFontTx/>
              <a:buNone/>
              <a:defRPr sz="1800" b="0" i="0">
                <a:latin typeface="Calibri" panose="020F0502020204030204" pitchFamily="34" charset="0"/>
              </a:defRPr>
            </a:lvl1pPr>
          </a:lstStyle>
          <a:p>
            <a:r>
              <a:rPr lang="en-US" sz="1800" b="1" dirty="0">
                <a:effectLst/>
                <a:latin typeface="+mn-lt"/>
              </a:rPr>
              <a:t>Insert your text here for headlines, size 18pt / 24pt Arial Bold </a:t>
            </a:r>
            <a:endParaRPr lang="en-US" dirty="0">
              <a:effectLst/>
            </a:endParaRPr>
          </a:p>
        </p:txBody>
      </p:sp>
      <p:pic>
        <p:nvPicPr>
          <p:cNvPr id="20" name="Picture 19">
            <a:extLst>
              <a:ext uri="{FF2B5EF4-FFF2-40B4-BE49-F238E27FC236}">
                <a16:creationId xmlns:a16="http://schemas.microsoft.com/office/drawing/2014/main" id="{800EEBB8-9E0F-7242-A61A-FE8D3B95A27E}"/>
              </a:ext>
            </a:extLst>
          </p:cNvPr>
          <p:cNvPicPr>
            <a:picLocks noChangeAspect="1"/>
          </p:cNvPicPr>
          <p:nvPr userDrawn="1"/>
        </p:nvPicPr>
        <p:blipFill>
          <a:blip r:embed="rId2"/>
          <a:stretch>
            <a:fillRect/>
          </a:stretch>
        </p:blipFill>
        <p:spPr>
          <a:xfrm>
            <a:off x="920750" y="4899310"/>
            <a:ext cx="2267712" cy="137294"/>
          </a:xfrm>
          <a:prstGeom prst="rect">
            <a:avLst/>
          </a:prstGeom>
        </p:spPr>
      </p:pic>
    </p:spTree>
    <p:extLst>
      <p:ext uri="{BB962C8B-B14F-4D97-AF65-F5344CB8AC3E}">
        <p14:creationId xmlns:p14="http://schemas.microsoft.com/office/powerpoint/2010/main" val="409256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3544" y="1104900"/>
            <a:ext cx="7287768" cy="3429000"/>
          </a:xfrm>
          <a:prstGeom prst="rect">
            <a:avLst/>
          </a:prstGeom>
        </p:spPr>
        <p:txBody>
          <a:bodyPr lIns="0">
            <a:normAutofit/>
          </a:bodyPr>
          <a:lstStyle>
            <a:lvl1pPr marL="342900" indent="-342900">
              <a:lnSpc>
                <a:spcPts val="3200"/>
              </a:lnSpc>
              <a:spcBef>
                <a:spcPts val="0"/>
              </a:spcBef>
              <a:spcAft>
                <a:spcPts val="1700"/>
              </a:spcAft>
              <a:buClr>
                <a:srgbClr val="FF4612"/>
              </a:buClr>
              <a:buFont typeface="+mj-lt"/>
              <a:buAutoNum type="arabicPeriod"/>
              <a:defRPr sz="24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List item, size 24 / 32pt Arial Regular</a:t>
            </a:r>
          </a:p>
        </p:txBody>
      </p:sp>
      <p:sp>
        <p:nvSpPr>
          <p:cNvPr id="15" name="Title 1"/>
          <p:cNvSpPr>
            <a:spLocks noGrp="1"/>
          </p:cNvSpPr>
          <p:nvPr>
            <p:ph type="title" hasCustomPrompt="1"/>
          </p:nvPr>
        </p:nvSpPr>
        <p:spPr>
          <a:xfrm>
            <a:off x="923544" y="259907"/>
            <a:ext cx="7273528" cy="664689"/>
          </a:xfrm>
        </p:spPr>
        <p:txBody>
          <a:bodyPr lIns="0">
            <a:normAutofit/>
          </a:bodyPr>
          <a:lstStyle>
            <a:lvl1pPr algn="l">
              <a:lnSpc>
                <a:spcPts val="3400"/>
              </a:lnSpc>
              <a:defRPr sz="2800" b="0" i="0">
                <a:latin typeface="Calibri" panose="020F0502020204030204" pitchFamily="34" charset="0"/>
              </a:defRPr>
            </a:lvl1pPr>
          </a:lstStyle>
          <a:p>
            <a:r>
              <a:rPr lang="en-US" dirty="0"/>
              <a:t>Agenda</a:t>
            </a:r>
          </a:p>
        </p:txBody>
      </p:sp>
      <p:cxnSp>
        <p:nvCxnSpPr>
          <p:cNvPr id="16" name="Straight Connector 15"/>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4E76266-0445-B447-82C6-7FD0C36F12DE}"/>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8" name="Straight Connector 7">
            <a:extLst>
              <a:ext uri="{FF2B5EF4-FFF2-40B4-BE49-F238E27FC236}">
                <a16:creationId xmlns:a16="http://schemas.microsoft.com/office/drawing/2014/main" id="{6F4372DD-2561-8445-A214-D212E22AD700}"/>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52097C70-5691-4B4B-B743-879D522F466F}"/>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84681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Large tex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2688" y="1082040"/>
            <a:ext cx="7271512" cy="3451860"/>
          </a:xfrm>
          <a:prstGeom prst="rect">
            <a:avLst/>
          </a:prstGeom>
        </p:spPr>
        <p:txBody>
          <a:bodyPr lIns="0">
            <a:normAutofit/>
          </a:bodyPr>
          <a:lstStyle>
            <a:lvl1pPr marL="0" indent="0">
              <a:lnSpc>
                <a:spcPts val="3200"/>
              </a:lnSpc>
              <a:spcBef>
                <a:spcPts val="800"/>
              </a:spcBef>
              <a:spcAft>
                <a:spcPts val="0"/>
              </a:spcAft>
              <a:buFontTx/>
              <a:buNone/>
              <a:defRPr lang="en-US" sz="2400" b="0" i="0" baseline="0" smtClean="0">
                <a:effectLst/>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2400" dirty="0">
                <a:effectLst/>
                <a:latin typeface="ArialMT"/>
              </a:rPr>
              <a:t>Insert your text here, size 24 / 32pt Arial Regular, bold the text when needed </a:t>
            </a:r>
            <a:endParaRPr lang="en-US" dirty="0">
              <a:effectLst/>
            </a:endParaRP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0" i="0">
                <a:latin typeface="Calibri" panose="020F0502020204030204" pitchFamily="34" charset="0"/>
              </a:defRPr>
            </a:lvl1pPr>
          </a:lstStyle>
          <a:p>
            <a:r>
              <a:rPr lang="en-US" dirty="0"/>
              <a:t>Title &amp; Large Text</a:t>
            </a:r>
          </a:p>
        </p:txBody>
      </p:sp>
      <p:pic>
        <p:nvPicPr>
          <p:cNvPr id="12" name="Picture 11">
            <a:extLst>
              <a:ext uri="{FF2B5EF4-FFF2-40B4-BE49-F238E27FC236}">
                <a16:creationId xmlns:a16="http://schemas.microsoft.com/office/drawing/2014/main" id="{E9702FA3-3DF0-3F4F-9021-EFB71572E5CB}"/>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1" name="Straight Connector 10">
            <a:extLst>
              <a:ext uri="{FF2B5EF4-FFF2-40B4-BE49-F238E27FC236}">
                <a16:creationId xmlns:a16="http://schemas.microsoft.com/office/drawing/2014/main" id="{BE3E1684-E702-C342-90F7-F86D18A55CBF}"/>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a:extLst>
              <a:ext uri="{FF2B5EF4-FFF2-40B4-BE49-F238E27FC236}">
                <a16:creationId xmlns:a16="http://schemas.microsoft.com/office/drawing/2014/main" id="{AC2A54CC-BFB8-D54E-A669-E3ABDE74220F}"/>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58049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0" i="0">
                <a:latin typeface="Calibri" panose="020F0502020204030204" pitchFamily="34" charset="0"/>
              </a:defRPr>
            </a:lvl1pPr>
          </a:lstStyle>
          <a:p>
            <a:r>
              <a:rPr lang="en-US" dirty="0"/>
              <a:t>Title and Bulleted Content</a:t>
            </a: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3" hasCustomPrompt="1"/>
          </p:nvPr>
        </p:nvSpPr>
        <p:spPr>
          <a:xfrm>
            <a:off x="912744" y="1114441"/>
            <a:ext cx="7291461" cy="292555"/>
          </a:xfrm>
          <a:prstGeom prst="rect">
            <a:avLst/>
          </a:prstGeom>
        </p:spPr>
        <p:txBody>
          <a:bodyPr vert="horz" lIns="0"/>
          <a:lstStyle>
            <a:lvl1pPr marL="0" indent="0">
              <a:lnSpc>
                <a:spcPts val="2400"/>
              </a:lnSpc>
              <a:spcBef>
                <a:spcPts val="600"/>
              </a:spcBef>
              <a:buClr>
                <a:srgbClr val="FF4612"/>
              </a:buClr>
              <a:buFontTx/>
              <a:buNone/>
              <a:defRPr sz="1800" b="0" i="0">
                <a:latin typeface="Calibri" panose="020F0502020204030204" pitchFamily="34" charset="0"/>
              </a:defRPr>
            </a:lvl1pPr>
            <a:lvl2pPr marL="301752" indent="0">
              <a:spcBef>
                <a:spcPts val="600"/>
              </a:spcBef>
              <a:buClr>
                <a:srgbClr val="FF4612"/>
              </a:buClr>
              <a:buFontTx/>
              <a:buNone/>
              <a:defRPr sz="1600" b="0" i="0"/>
            </a:lvl2pPr>
            <a:lvl3pPr marL="640080" indent="0">
              <a:spcBef>
                <a:spcPts val="600"/>
              </a:spcBef>
              <a:buClr>
                <a:srgbClr val="FF4612"/>
              </a:buClr>
              <a:buFontTx/>
              <a:buNone/>
              <a:defRPr sz="1300"/>
            </a:lvl3pPr>
            <a:lvl4pPr>
              <a:buClr>
                <a:srgbClr val="FF4612"/>
              </a:buClr>
              <a:defRPr sz="1300"/>
            </a:lvl4pPr>
            <a:lvl5pPr>
              <a:buClr>
                <a:srgbClr val="FF4612"/>
              </a:buClr>
              <a:defRPr sz="1300"/>
            </a:lvl5pPr>
          </a:lstStyle>
          <a:p>
            <a:pPr lvl="0"/>
            <a:r>
              <a:rPr lang="en-US" dirty="0"/>
              <a:t>Insert your text here for headlines, size 18pt / 24pt Arial Bold</a:t>
            </a:r>
          </a:p>
        </p:txBody>
      </p:sp>
      <p:sp>
        <p:nvSpPr>
          <p:cNvPr id="6" name="Text Placeholder 5"/>
          <p:cNvSpPr>
            <a:spLocks noGrp="1"/>
          </p:cNvSpPr>
          <p:nvPr>
            <p:ph type="body" sz="quarter" idx="15" hasCustomPrompt="1"/>
          </p:nvPr>
        </p:nvSpPr>
        <p:spPr>
          <a:xfrm>
            <a:off x="898064" y="1909086"/>
            <a:ext cx="7306136" cy="2621639"/>
          </a:xfrm>
          <a:prstGeom prst="rect">
            <a:avLst/>
          </a:prstGeom>
        </p:spPr>
        <p:txBody>
          <a:bodyPr vert="horz" lIns="0"/>
          <a:lstStyle>
            <a:lvl1pPr marL="228600" indent="-228600">
              <a:lnSpc>
                <a:spcPts val="2400"/>
              </a:lnSpc>
              <a:spcBef>
                <a:spcPts val="0"/>
              </a:spcBef>
              <a:spcAft>
                <a:spcPts val="1300"/>
              </a:spcAft>
              <a:buClr>
                <a:schemeClr val="accent1"/>
              </a:buClr>
              <a:defRPr sz="1800" b="0" i="0">
                <a:latin typeface="Calibri" panose="020F0502020204030204" pitchFamily="34" charset="0"/>
              </a:defRPr>
            </a:lvl1pPr>
            <a:lvl2pPr>
              <a:lnSpc>
                <a:spcPts val="2000"/>
              </a:lnSpc>
              <a:spcBef>
                <a:spcPts val="0"/>
              </a:spcBef>
              <a:spcAft>
                <a:spcPts val="1600"/>
              </a:spcAft>
              <a:buClr>
                <a:schemeClr val="accent1"/>
              </a:buClr>
              <a:defRPr sz="1600" b="0" i="0">
                <a:latin typeface="Calibri" panose="020F0502020204030204" pitchFamily="34" charset="0"/>
              </a:defRPr>
            </a:lvl2pPr>
            <a:lvl3pPr marL="1152144" indent="-182880">
              <a:lnSpc>
                <a:spcPts val="2000"/>
              </a:lnSpc>
              <a:spcBef>
                <a:spcPts val="0"/>
              </a:spcBef>
              <a:spcAft>
                <a:spcPts val="1600"/>
              </a:spcAft>
              <a:buClr>
                <a:schemeClr val="accent1"/>
              </a:buClr>
              <a:buFont typeface="Lucida Grande"/>
              <a:buChar char="◦"/>
              <a:defRPr sz="1400" b="0" i="0">
                <a:latin typeface="Calibri" panose="020F0502020204030204" pitchFamily="34" charset="0"/>
              </a:defRPr>
            </a:lvl3pPr>
          </a:lstStyle>
          <a:p>
            <a:pPr lvl="0"/>
            <a:r>
              <a:rPr lang="en-US" dirty="0"/>
              <a:t>First bullet, orange dot, 18/24pt Arial Regular</a:t>
            </a:r>
          </a:p>
          <a:p>
            <a:pPr lvl="1"/>
            <a:r>
              <a:rPr lang="en-US" dirty="0"/>
              <a:t>Second line, orange en-dash, 16/20pt Arial Regular</a:t>
            </a:r>
          </a:p>
          <a:p>
            <a:pPr lvl="2"/>
            <a:r>
              <a:rPr lang="en-US" dirty="0"/>
              <a:t>Third line, orange outlined circle, 14/20pt Arial Regular</a:t>
            </a:r>
          </a:p>
        </p:txBody>
      </p:sp>
      <p:sp>
        <p:nvSpPr>
          <p:cNvPr id="11" name="Text Placeholder 10"/>
          <p:cNvSpPr>
            <a:spLocks noGrp="1"/>
          </p:cNvSpPr>
          <p:nvPr>
            <p:ph type="body" sz="quarter" idx="16" hasCustomPrompt="1"/>
          </p:nvPr>
        </p:nvSpPr>
        <p:spPr>
          <a:xfrm>
            <a:off x="898302" y="1471662"/>
            <a:ext cx="7305903" cy="233703"/>
          </a:xfrm>
          <a:prstGeom prst="rect">
            <a:avLst/>
          </a:prstGeom>
        </p:spPr>
        <p:txBody>
          <a:bodyPr vert="horz" lIns="0"/>
          <a:lstStyle>
            <a:lvl1pPr marL="0" indent="0">
              <a:lnSpc>
                <a:spcPts val="2400"/>
              </a:lnSpc>
              <a:spcBef>
                <a:spcPts val="0"/>
              </a:spcBef>
              <a:buFontTx/>
              <a:buNone/>
              <a:defRPr sz="1800" b="0" i="0">
                <a:latin typeface="Calibri" panose="020F0502020204030204" pitchFamily="34" charset="0"/>
              </a:defRPr>
            </a:lvl1pPr>
            <a:lvl2pPr marL="457200" indent="0">
              <a:lnSpc>
                <a:spcPts val="2400"/>
              </a:lnSpc>
              <a:spcBef>
                <a:spcPts val="0"/>
              </a:spcBef>
              <a:buFontTx/>
              <a:buNone/>
              <a:defRPr sz="1800"/>
            </a:lvl2pPr>
            <a:lvl3pPr marL="914400" indent="0">
              <a:buFontTx/>
              <a:buNone/>
              <a:defRPr/>
            </a:lvl3pPr>
            <a:lvl4pPr marL="1371600" indent="0">
              <a:buFontTx/>
              <a:buNone/>
              <a:defRPr/>
            </a:lvl4pPr>
            <a:lvl5pPr marL="1828800" indent="0">
              <a:buFontTx/>
              <a:buNone/>
              <a:defRPr/>
            </a:lvl5pPr>
          </a:lstStyle>
          <a:p>
            <a:pPr lvl="0"/>
            <a:r>
              <a:rPr lang="en-US" dirty="0"/>
              <a:t>For body copy, size 18pt / 24pt Arial Regular</a:t>
            </a:r>
          </a:p>
        </p:txBody>
      </p:sp>
      <p:pic>
        <p:nvPicPr>
          <p:cNvPr id="13" name="Picture 12">
            <a:extLst>
              <a:ext uri="{FF2B5EF4-FFF2-40B4-BE49-F238E27FC236}">
                <a16:creationId xmlns:a16="http://schemas.microsoft.com/office/drawing/2014/main" id="{3E49BE3A-7F36-9141-8B4D-6650CD9F330C}"/>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10" name="Straight Connector 9">
            <a:extLst>
              <a:ext uri="{FF2B5EF4-FFF2-40B4-BE49-F238E27FC236}">
                <a16:creationId xmlns:a16="http://schemas.microsoft.com/office/drawing/2014/main" id="{482F545E-7090-A142-A241-30DEE87EBE7D}"/>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a:extLst>
              <a:ext uri="{FF2B5EF4-FFF2-40B4-BE49-F238E27FC236}">
                <a16:creationId xmlns:a16="http://schemas.microsoft.com/office/drawing/2014/main" id="{2594BA89-C941-1C46-907E-710524F189CD}"/>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328099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2688" y="1114426"/>
            <a:ext cx="3200400" cy="3419475"/>
          </a:xfrm>
          <a:prstGeom prst="rect">
            <a:avLst/>
          </a:prstGeom>
        </p:spPr>
        <p:txBody>
          <a:bodyPr lIns="0">
            <a:normAutofit/>
          </a:bodyPr>
          <a:lstStyle>
            <a:lvl1pPr marL="0" marR="0" indent="0" algn="l" defTabSz="457200" rtl="0" eaLnBrk="1" fontAlgn="auto" latinLnBrk="0" hangingPunct="1">
              <a:lnSpc>
                <a:spcPts val="2400"/>
              </a:lnSpc>
              <a:spcBef>
                <a:spcPts val="800"/>
              </a:spcBef>
              <a:spcAft>
                <a:spcPts val="0"/>
              </a:spcAft>
              <a:buClrTx/>
              <a:buSzTx/>
              <a:buFontTx/>
              <a:buNone/>
              <a:tabLst/>
              <a:defRPr lang="en-US" sz="1800" b="0" i="0" smtClean="0">
                <a:effectLst/>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dirty="0">
                <a:effectLst/>
                <a:latin typeface="ArialMT"/>
              </a:rPr>
              <a:t>For one column copy, size </a:t>
            </a:r>
            <a:br>
              <a:rPr lang="en-US" sz="1800" dirty="0">
                <a:effectLst/>
                <a:latin typeface="ArialMT"/>
              </a:rPr>
            </a:br>
            <a:r>
              <a:rPr lang="en-US" sz="1800" dirty="0">
                <a:effectLst/>
                <a:latin typeface="ArialMT"/>
              </a:rPr>
              <a:t>18pt / 24pt Arial Regular </a:t>
            </a:r>
            <a:endParaRPr lang="en-US" dirty="0">
              <a:effectLst/>
            </a:endParaRPr>
          </a:p>
          <a:p>
            <a:br>
              <a:rPr lang="en-US" sz="1800" dirty="0">
                <a:effectLst/>
                <a:latin typeface="ArialMT"/>
              </a:rPr>
            </a:br>
            <a:endParaRPr lang="en-US" dirty="0">
              <a:effectLst/>
            </a:endParaRPr>
          </a:p>
        </p:txBody>
      </p:sp>
      <p:sp>
        <p:nvSpPr>
          <p:cNvPr id="6" name="Content Placeholder 2"/>
          <p:cNvSpPr>
            <a:spLocks noGrp="1"/>
          </p:cNvSpPr>
          <p:nvPr>
            <p:ph idx="10" hasCustomPrompt="1"/>
          </p:nvPr>
        </p:nvSpPr>
        <p:spPr>
          <a:xfrm>
            <a:off x="5003800" y="1114426"/>
            <a:ext cx="3200400" cy="3419475"/>
          </a:xfrm>
          <a:prstGeom prst="rect">
            <a:avLst/>
          </a:prstGeom>
        </p:spPr>
        <p:txBody>
          <a:bodyPr lIns="0">
            <a:normAutofit/>
          </a:bodyPr>
          <a:lstStyle>
            <a:lvl1pPr marL="0" indent="0">
              <a:lnSpc>
                <a:spcPts val="2400"/>
              </a:lnSpc>
              <a:spcBef>
                <a:spcPts val="800"/>
              </a:spcBef>
              <a:buFontTx/>
              <a:buNone/>
              <a:defRPr sz="1600" b="0" i="0" baseline="0">
                <a:latin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dirty="0">
                <a:effectLst/>
                <a:latin typeface="ArialMT"/>
              </a:rPr>
              <a:t>For one column copy, size </a:t>
            </a:r>
            <a:br>
              <a:rPr lang="en-US" sz="1800" dirty="0">
                <a:effectLst/>
                <a:latin typeface="ArialMT"/>
              </a:rPr>
            </a:br>
            <a:r>
              <a:rPr lang="en-US" sz="1800" dirty="0">
                <a:effectLst/>
                <a:latin typeface="ArialMT"/>
              </a:rPr>
              <a:t>18pt / 24pt Arial Regular </a:t>
            </a:r>
            <a:endParaRPr lang="en-US" dirty="0">
              <a:effectLst/>
            </a:endParaRPr>
          </a:p>
        </p:txBody>
      </p:sp>
      <p:sp>
        <p:nvSpPr>
          <p:cNvPr id="14"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0" i="0" baseline="0">
                <a:latin typeface="Calibri" panose="020F0502020204030204" pitchFamily="34" charset="0"/>
              </a:defRPr>
            </a:lvl1pPr>
          </a:lstStyle>
          <a:p>
            <a:r>
              <a:rPr lang="en-US" dirty="0"/>
              <a:t>Two Columns</a:t>
            </a:r>
          </a:p>
        </p:txBody>
      </p:sp>
      <p:cxnSp>
        <p:nvCxnSpPr>
          <p:cNvPr id="16" name="Straight Connector 15"/>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ADA9668-7639-FF4A-A5FA-FEF379DBFBC1}"/>
              </a:ext>
            </a:extLst>
          </p:cNvPr>
          <p:cNvPicPr>
            <a:picLocks noChangeAspect="1"/>
          </p:cNvPicPr>
          <p:nvPr userDrawn="1"/>
        </p:nvPicPr>
        <p:blipFill>
          <a:blip r:embed="rId2"/>
          <a:stretch>
            <a:fillRect/>
          </a:stretch>
        </p:blipFill>
        <p:spPr>
          <a:xfrm>
            <a:off x="920750" y="4899310"/>
            <a:ext cx="2267712" cy="137294"/>
          </a:xfrm>
          <a:prstGeom prst="rect">
            <a:avLst/>
          </a:prstGeom>
        </p:spPr>
      </p:pic>
      <p:cxnSp>
        <p:nvCxnSpPr>
          <p:cNvPr id="9" name="Straight Connector 8">
            <a:extLst>
              <a:ext uri="{FF2B5EF4-FFF2-40B4-BE49-F238E27FC236}">
                <a16:creationId xmlns:a16="http://schemas.microsoft.com/office/drawing/2014/main" id="{0197BA19-25A6-434F-8B65-671500A17B97}"/>
              </a:ext>
            </a:extLst>
          </p:cNvPr>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5">
            <a:extLst>
              <a:ext uri="{FF2B5EF4-FFF2-40B4-BE49-F238E27FC236}">
                <a16:creationId xmlns:a16="http://schemas.microsoft.com/office/drawing/2014/main" id="{90D2D62C-FA6E-D246-912F-A48911F2CFFB}"/>
              </a:ext>
            </a:extLst>
          </p:cNvPr>
          <p:cNvSpPr>
            <a:spLocks noGrp="1"/>
          </p:cNvSpPr>
          <p:nvPr>
            <p:ph type="sldNum" sz="quarter" idx="4"/>
          </p:nvPr>
        </p:nvSpPr>
        <p:spPr>
          <a:xfrm>
            <a:off x="8453325" y="4815966"/>
            <a:ext cx="466725" cy="273844"/>
          </a:xfrm>
          <a:prstGeom prst="rect">
            <a:avLst/>
          </a:prstGeom>
        </p:spPr>
        <p:txBody>
          <a:bodyPr bIns="0"/>
          <a:lstStyle>
            <a:lvl1pPr algn="l">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412592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5" name="Footer Placeholder 4"/>
          <p:cNvSpPr>
            <a:spLocks noGrp="1"/>
          </p:cNvSpPr>
          <p:nvPr>
            <p:ph type="ftr" sz="quarter" idx="3"/>
          </p:nvPr>
        </p:nvSpPr>
        <p:spPr>
          <a:xfrm>
            <a:off x="2658156" y="4718277"/>
            <a:ext cx="3824514" cy="273844"/>
          </a:xfrm>
          <a:prstGeom prst="rect">
            <a:avLst/>
          </a:prstGeom>
        </p:spPr>
        <p:txBody>
          <a:bodyPr vert="horz" lIns="91440" tIns="45720" rIns="91440" bIns="45720" rtlCol="0" anchor="ctr"/>
          <a:lstStyle>
            <a:lvl1pPr algn="l">
              <a:defRPr sz="1000" b="0" i="0">
                <a:solidFill>
                  <a:schemeClr val="tx1">
                    <a:tint val="75000"/>
                  </a:schemeClr>
                </a:solidFill>
                <a:latin typeface="Calibri" panose="020F0502020204030204" pitchFamily="34" charset="0"/>
              </a:defRPr>
            </a:lvl1pPr>
          </a:lstStyle>
          <a:p>
            <a:endParaRPr lang="en-US" dirty="0"/>
          </a:p>
        </p:txBody>
      </p:sp>
      <p:sp>
        <p:nvSpPr>
          <p:cNvPr id="10" name="Slide Number Placeholder 5"/>
          <p:cNvSpPr>
            <a:spLocks noGrp="1"/>
          </p:cNvSpPr>
          <p:nvPr>
            <p:ph type="sldNum" sz="quarter" idx="4"/>
          </p:nvPr>
        </p:nvSpPr>
        <p:spPr>
          <a:xfrm>
            <a:off x="7881413" y="4634880"/>
            <a:ext cx="466725" cy="273844"/>
          </a:xfrm>
          <a:prstGeom prst="rect">
            <a:avLst/>
          </a:prstGeom>
        </p:spPr>
        <p:txBody>
          <a:bodyPr bIns="0"/>
          <a:lstStyle>
            <a:lvl1pPr algn="r">
              <a:defRPr sz="1200" b="0" i="0">
                <a:latin typeface="Calibri" panose="020F0502020204030204" pitchFamily="34" charset="0"/>
              </a:defRPr>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53384348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74" r:id="rId4"/>
    <p:sldLayoutId id="2147483650" r:id="rId5"/>
    <p:sldLayoutId id="2147483670" r:id="rId6"/>
    <p:sldLayoutId id="2147483668" r:id="rId7"/>
    <p:sldLayoutId id="2147483667" r:id="rId8"/>
    <p:sldLayoutId id="2147483662" r:id="rId9"/>
    <p:sldLayoutId id="2147483665" r:id="rId10"/>
    <p:sldLayoutId id="2147483663" r:id="rId11"/>
    <p:sldLayoutId id="2147483671" r:id="rId12"/>
    <p:sldLayoutId id="2147483661" r:id="rId13"/>
    <p:sldLayoutId id="2147483664" r:id="rId14"/>
    <p:sldLayoutId id="2147483666" r:id="rId15"/>
    <p:sldLayoutId id="2147483672" r:id="rId16"/>
    <p:sldLayoutId id="2147483673" r:id="rId17"/>
    <p:sldLayoutId id="2147483675" r:id="rId18"/>
    <p:sldLayoutId id="214748368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6" r:id="rId29"/>
  </p:sldLayoutIdLst>
  <p:hf hdr="0" dt="0"/>
  <p:txStyles>
    <p:titleStyle>
      <a:lvl1pPr algn="ctr" defTabSz="457200" rtl="0" eaLnBrk="1" latinLnBrk="0" hangingPunct="1">
        <a:spcBef>
          <a:spcPct val="0"/>
        </a:spcBef>
        <a:buNone/>
        <a:defRPr sz="4400" b="0" i="0" kern="1200">
          <a:solidFill>
            <a:schemeClr val="tx1"/>
          </a:solidFill>
          <a:latin typeface="Calibri" panose="020F050202020403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kaggle/meta-kaggle"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laseaman/introduction_to_meta_kaggle"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49050" y="0"/>
            <a:ext cx="9242100" cy="5143500"/>
          </a:xfrm>
          <a:prstGeom prst="rect">
            <a:avLst/>
          </a:prstGeom>
          <a:noFill/>
          <a:ln>
            <a:noFill/>
          </a:ln>
        </p:spPr>
      </p:pic>
      <p:sp>
        <p:nvSpPr>
          <p:cNvPr id="55" name="Google Shape;55;p13"/>
          <p:cNvSpPr txBox="1"/>
          <p:nvPr/>
        </p:nvSpPr>
        <p:spPr>
          <a:xfrm>
            <a:off x="4183700" y="3745050"/>
            <a:ext cx="4843500" cy="615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Font typeface="Raleway"/>
              <a:buNone/>
            </a:pPr>
            <a:endParaRPr dirty="0">
              <a:latin typeface="Calibri" panose="020F0502020204030204" pitchFamily="34" charset="0"/>
            </a:endParaRPr>
          </a:p>
        </p:txBody>
      </p:sp>
      <p:pic>
        <p:nvPicPr>
          <p:cNvPr id="56" name="Google Shape;56;p13"/>
          <p:cNvPicPr preferRelativeResize="0"/>
          <p:nvPr/>
        </p:nvPicPr>
        <p:blipFill rotWithShape="1">
          <a:blip r:embed="rId4">
            <a:alphaModFix/>
          </a:blip>
          <a:srcRect/>
          <a:stretch/>
        </p:blipFill>
        <p:spPr>
          <a:xfrm>
            <a:off x="4551650" y="258919"/>
            <a:ext cx="4107600" cy="769500"/>
          </a:xfrm>
          <a:prstGeom prst="rect">
            <a:avLst/>
          </a:prstGeom>
          <a:noFill/>
          <a:ln>
            <a:noFill/>
          </a:ln>
        </p:spPr>
      </p:pic>
      <p:sp>
        <p:nvSpPr>
          <p:cNvPr id="57" name="Google Shape;57;p13"/>
          <p:cNvSpPr txBox="1"/>
          <p:nvPr/>
        </p:nvSpPr>
        <p:spPr>
          <a:xfrm>
            <a:off x="7443850" y="1211719"/>
            <a:ext cx="1294500" cy="3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Raleway"/>
              <a:buNone/>
            </a:pPr>
            <a:r>
              <a:rPr lang="en" sz="1800" u="none" strike="noStrike" cap="none" dirty="0">
                <a:solidFill>
                  <a:srgbClr val="FFFFFF"/>
                </a:solidFill>
                <a:latin typeface="Calibri" panose="020F0502020204030204" pitchFamily="34" charset="0"/>
                <a:ea typeface="Raleway"/>
                <a:cs typeface="Calibri" panose="020F0502020204030204" pitchFamily="34" charset="0"/>
                <a:sym typeface="Raleway"/>
              </a:rPr>
              <a:t>@O</a:t>
            </a:r>
            <a:r>
              <a:rPr lang="en" sz="1800" dirty="0">
                <a:solidFill>
                  <a:srgbClr val="FFFFFF"/>
                </a:solidFill>
                <a:latin typeface="Calibri" panose="020F0502020204030204" pitchFamily="34" charset="0"/>
                <a:ea typeface="Raleway"/>
                <a:cs typeface="Calibri" panose="020F0502020204030204" pitchFamily="34" charset="0"/>
                <a:sym typeface="Raleway"/>
              </a:rPr>
              <a:t>DSC</a:t>
            </a:r>
            <a:endParaRPr sz="1800" dirty="0">
              <a:latin typeface="Calibri" panose="020F0502020204030204" pitchFamily="34" charset="0"/>
            </a:endParaRPr>
          </a:p>
        </p:txBody>
      </p:sp>
      <p:sp>
        <p:nvSpPr>
          <p:cNvPr id="58" name="Google Shape;58;p13"/>
          <p:cNvSpPr txBox="1"/>
          <p:nvPr/>
        </p:nvSpPr>
        <p:spPr>
          <a:xfrm>
            <a:off x="491675" y="213056"/>
            <a:ext cx="53247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FFFFFF"/>
                </a:solidFill>
                <a:latin typeface="Calibri" panose="020F0502020204030204" pitchFamily="34" charset="0"/>
                <a:ea typeface="Raleway"/>
                <a:cs typeface="Calibri" panose="020F0502020204030204" pitchFamily="34" charset="0"/>
                <a:sym typeface="Raleway"/>
              </a:rPr>
              <a:t>OPEN </a:t>
            </a:r>
            <a:endParaRPr sz="6000" dirty="0">
              <a:solidFill>
                <a:srgbClr val="FFFFFF"/>
              </a:solidFill>
              <a:latin typeface="Calibri" panose="020F0502020204030204" pitchFamily="34" charset="0"/>
              <a:ea typeface="Raleway"/>
              <a:cs typeface="Calibri" panose="020F0502020204030204" pitchFamily="34" charset="0"/>
              <a:sym typeface="Raleway"/>
            </a:endParaRPr>
          </a:p>
          <a:p>
            <a:pPr marL="0" lvl="0" indent="0" algn="l" rtl="0">
              <a:spcBef>
                <a:spcPts val="0"/>
              </a:spcBef>
              <a:spcAft>
                <a:spcPts val="0"/>
              </a:spcAft>
              <a:buNone/>
            </a:pPr>
            <a:r>
              <a:rPr lang="en" sz="6000" dirty="0">
                <a:solidFill>
                  <a:srgbClr val="FFFFFF"/>
                </a:solidFill>
                <a:latin typeface="Calibri" panose="020F0502020204030204" pitchFamily="34" charset="0"/>
                <a:ea typeface="Raleway"/>
                <a:cs typeface="Calibri" panose="020F0502020204030204" pitchFamily="34" charset="0"/>
                <a:sym typeface="Raleway"/>
              </a:rPr>
              <a:t>DATA </a:t>
            </a:r>
            <a:endParaRPr sz="6000" dirty="0">
              <a:solidFill>
                <a:srgbClr val="FFFFFF"/>
              </a:solidFill>
              <a:latin typeface="Calibri" panose="020F0502020204030204" pitchFamily="34" charset="0"/>
              <a:ea typeface="Raleway"/>
              <a:cs typeface="Calibri" panose="020F0502020204030204" pitchFamily="34" charset="0"/>
              <a:sym typeface="Raleway"/>
            </a:endParaRPr>
          </a:p>
          <a:p>
            <a:pPr marL="0" lvl="0" indent="0" algn="l" rtl="0">
              <a:spcBef>
                <a:spcPts val="0"/>
              </a:spcBef>
              <a:spcAft>
                <a:spcPts val="0"/>
              </a:spcAft>
              <a:buNone/>
            </a:pPr>
            <a:r>
              <a:rPr lang="en" sz="6000" dirty="0">
                <a:solidFill>
                  <a:srgbClr val="FFFFFF"/>
                </a:solidFill>
                <a:latin typeface="Calibri" panose="020F0502020204030204" pitchFamily="34" charset="0"/>
                <a:ea typeface="Raleway"/>
                <a:cs typeface="Calibri" panose="020F0502020204030204" pitchFamily="34" charset="0"/>
                <a:sym typeface="Raleway"/>
              </a:rPr>
              <a:t>SCIENCE </a:t>
            </a:r>
            <a:endParaRPr sz="6000" dirty="0">
              <a:solidFill>
                <a:srgbClr val="FFFFFF"/>
              </a:solidFill>
              <a:latin typeface="Calibri" panose="020F0502020204030204" pitchFamily="34" charset="0"/>
              <a:ea typeface="Raleway"/>
              <a:cs typeface="Calibri" panose="020F0502020204030204" pitchFamily="34" charset="0"/>
              <a:sym typeface="Raleway"/>
            </a:endParaRPr>
          </a:p>
          <a:p>
            <a:pPr marL="0" lvl="0" indent="0" algn="l" rtl="0">
              <a:spcBef>
                <a:spcPts val="0"/>
              </a:spcBef>
              <a:spcAft>
                <a:spcPts val="0"/>
              </a:spcAft>
              <a:buNone/>
            </a:pPr>
            <a:r>
              <a:rPr lang="en" sz="6000" dirty="0">
                <a:solidFill>
                  <a:srgbClr val="FFFFFF"/>
                </a:solidFill>
                <a:latin typeface="Calibri" panose="020F0502020204030204" pitchFamily="34" charset="0"/>
                <a:ea typeface="Raleway"/>
                <a:cs typeface="Calibri" panose="020F0502020204030204" pitchFamily="34" charset="0"/>
                <a:sym typeface="Raleway"/>
              </a:rPr>
              <a:t>CONFERENCE</a:t>
            </a:r>
            <a:endParaRPr sz="6000" dirty="0">
              <a:solidFill>
                <a:srgbClr val="FFFFFF"/>
              </a:solidFill>
              <a:latin typeface="Calibri" panose="020F0502020204030204" pitchFamily="34" charset="0"/>
              <a:ea typeface="Raleway"/>
              <a:cs typeface="Calibri" panose="020F0502020204030204" pitchFamily="34" charset="0"/>
              <a:sym typeface="Raleway"/>
            </a:endParaRPr>
          </a:p>
        </p:txBody>
      </p:sp>
      <p:sp>
        <p:nvSpPr>
          <p:cNvPr id="59" name="Google Shape;59;p13"/>
          <p:cNvSpPr txBox="1"/>
          <p:nvPr/>
        </p:nvSpPr>
        <p:spPr>
          <a:xfrm>
            <a:off x="3442400" y="4165819"/>
            <a:ext cx="5478900" cy="615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Font typeface="Raleway"/>
              <a:buNone/>
            </a:pPr>
            <a:endParaRPr sz="2400" dirty="0">
              <a:solidFill>
                <a:srgbClr val="FFFFFF"/>
              </a:solidFill>
              <a:latin typeface="Calibri" panose="020F0502020204030204" pitchFamily="34" charset="0"/>
              <a:ea typeface="Raleway"/>
              <a:cs typeface="Calibri" panose="020F0502020204030204" pitchFamily="34" charset="0"/>
              <a:sym typeface="Raleway"/>
            </a:endParaRPr>
          </a:p>
          <a:p>
            <a:pPr marL="0" marR="0" lvl="0" indent="0" algn="r" rtl="0">
              <a:lnSpc>
                <a:spcPct val="100000"/>
              </a:lnSpc>
              <a:spcBef>
                <a:spcPts val="0"/>
              </a:spcBef>
              <a:spcAft>
                <a:spcPts val="0"/>
              </a:spcAft>
              <a:buClr>
                <a:srgbClr val="FFFFFF"/>
              </a:buClr>
              <a:buFont typeface="Raleway"/>
              <a:buNone/>
            </a:pPr>
            <a:endParaRPr sz="1800" dirty="0">
              <a:solidFill>
                <a:srgbClr val="FFFFFF"/>
              </a:solidFill>
              <a:latin typeface="Calibri" panose="020F0502020204030204" pitchFamily="34" charset="0"/>
              <a:ea typeface="Raleway"/>
              <a:cs typeface="Calibri" panose="020F0502020204030204" pitchFamily="34" charset="0"/>
              <a:sym typeface="Raleway"/>
            </a:endParaRPr>
          </a:p>
        </p:txBody>
      </p:sp>
      <p:sp>
        <p:nvSpPr>
          <p:cNvPr id="60" name="Google Shape;60;p13"/>
          <p:cNvSpPr txBox="1"/>
          <p:nvPr/>
        </p:nvSpPr>
        <p:spPr>
          <a:xfrm>
            <a:off x="304450" y="3848856"/>
            <a:ext cx="6942300" cy="4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37BCFC"/>
                </a:solidFill>
                <a:latin typeface="Calibri" panose="020F0502020204030204" pitchFamily="34" charset="0"/>
                <a:ea typeface="Raleway"/>
                <a:cs typeface="Calibri" panose="020F0502020204030204" pitchFamily="34" charset="0"/>
                <a:sym typeface="Raleway"/>
              </a:rPr>
              <a:t>Boston  |   April 30 - May 4, 2019</a:t>
            </a:r>
            <a:endParaRPr sz="2400" dirty="0">
              <a:solidFill>
                <a:srgbClr val="37BCFC"/>
              </a:solidFill>
              <a:latin typeface="Calibri" panose="020F0502020204030204" pitchFamily="34" charset="0"/>
              <a:ea typeface="Raleway"/>
              <a:cs typeface="Calibri" panose="020F0502020204030204" pitchFamily="34" charset="0"/>
              <a:sym typeface="Raleway"/>
            </a:endParaRPr>
          </a:p>
        </p:txBody>
      </p:sp>
    </p:spTree>
    <p:extLst>
      <p:ext uri="{BB962C8B-B14F-4D97-AF65-F5344CB8AC3E}">
        <p14:creationId xmlns:p14="http://schemas.microsoft.com/office/powerpoint/2010/main" val="4140188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379476" y="3539381"/>
            <a:ext cx="8385047" cy="677108"/>
          </a:xfrm>
          <a:prstGeom prst="rect">
            <a:avLst/>
          </a:prstGeom>
          <a:noFill/>
        </p:spPr>
        <p:txBody>
          <a:bodyPr wrap="square" rtlCol="0">
            <a:spAutoFit/>
          </a:bodyPr>
          <a:lstStyle/>
          <a:p>
            <a:pPr marL="214313" indent="-214313">
              <a:buFont typeface="Arial" panose="020B0604020202020204" pitchFamily="34" charset="0"/>
              <a:buChar char="•"/>
            </a:pPr>
            <a:r>
              <a:rPr lang="en-US" sz="1600" dirty="0">
                <a:latin typeface="Calibri" panose="020F0502020204030204" pitchFamily="34" charset="0"/>
              </a:rPr>
              <a:t>Experiments </a:t>
            </a:r>
            <a:r>
              <a:rPr lang="en-US" sz="1600" dirty="0">
                <a:solidFill>
                  <a:schemeClr val="accent1"/>
                </a:solidFill>
                <a:latin typeface="Calibri" panose="020F0502020204030204" pitchFamily="34" charset="0"/>
              </a:rPr>
              <a:t>evaluate the performance of human teams with machine partners</a:t>
            </a:r>
            <a:endParaRPr lang="en-US" sz="1600" dirty="0">
              <a:latin typeface="Calibri" panose="020F0502020204030204" pitchFamily="34" charset="0"/>
            </a:endParaRPr>
          </a:p>
          <a:p>
            <a:endParaRPr lang="en-US" sz="600" dirty="0">
              <a:latin typeface="Calibri" panose="020F0502020204030204" pitchFamily="34" charset="0"/>
            </a:endParaRPr>
          </a:p>
          <a:p>
            <a:pPr marL="214313" indent="-214313">
              <a:buFont typeface="Arial" panose="020B0604020202020204" pitchFamily="34" charset="0"/>
              <a:buChar char="•"/>
            </a:pPr>
            <a:r>
              <a:rPr lang="en-US" sz="1600" dirty="0">
                <a:latin typeface="Calibri" panose="020F0502020204030204" pitchFamily="34" charset="0"/>
              </a:rPr>
              <a:t>Early studies focused on test infrastructure and basic hypotheses about human-machine teaming</a:t>
            </a:r>
          </a:p>
        </p:txBody>
      </p:sp>
      <p:grpSp>
        <p:nvGrpSpPr>
          <p:cNvPr id="5" name="Group 4">
            <a:extLst>
              <a:ext uri="{FF2B5EF4-FFF2-40B4-BE49-F238E27FC236}">
                <a16:creationId xmlns:a16="http://schemas.microsoft.com/office/drawing/2014/main" id="{2223D2A4-DB99-4342-897B-AC27BBA0F6BB}"/>
              </a:ext>
            </a:extLst>
          </p:cNvPr>
          <p:cNvGrpSpPr/>
          <p:nvPr/>
        </p:nvGrpSpPr>
        <p:grpSpPr>
          <a:xfrm>
            <a:off x="898410" y="1052162"/>
            <a:ext cx="7347180" cy="2312830"/>
            <a:chOff x="930672" y="1113446"/>
            <a:chExt cx="7078720" cy="2396358"/>
          </a:xfrm>
        </p:grpSpPr>
        <p:pic>
          <p:nvPicPr>
            <p:cNvPr id="64" name="Picture 63"/>
            <p:cNvPicPr/>
            <p:nvPr/>
          </p:nvPicPr>
          <p:blipFill>
            <a:blip r:embed="rId3"/>
            <a:stretch>
              <a:fillRect/>
            </a:stretch>
          </p:blipFill>
          <p:spPr>
            <a:xfrm>
              <a:off x="930672" y="1113446"/>
              <a:ext cx="7078720" cy="2396358"/>
            </a:xfrm>
            <a:prstGeom prst="rect">
              <a:avLst/>
            </a:prstGeom>
          </p:spPr>
        </p:pic>
        <p:sp>
          <p:nvSpPr>
            <p:cNvPr id="4" name="TextBox 3">
              <a:extLst>
                <a:ext uri="{FF2B5EF4-FFF2-40B4-BE49-F238E27FC236}">
                  <a16:creationId xmlns:a16="http://schemas.microsoft.com/office/drawing/2014/main" id="{12138807-E64F-2F45-987A-5A1231CDAEDD}"/>
                </a:ext>
              </a:extLst>
            </p:cNvPr>
            <p:cNvSpPr txBox="1"/>
            <p:nvPr/>
          </p:nvSpPr>
          <p:spPr>
            <a:xfrm>
              <a:off x="1031638" y="3013074"/>
              <a:ext cx="690310" cy="409575"/>
            </a:xfrm>
            <a:prstGeom prst="rect">
              <a:avLst/>
            </a:prstGeom>
            <a:solidFill>
              <a:schemeClr val="bg1"/>
            </a:solidFill>
            <a:ln>
              <a:solidFill>
                <a:schemeClr val="tx1"/>
              </a:solidFill>
            </a:ln>
          </p:spPr>
          <p:txBody>
            <a:bodyPr wrap="square" lIns="0" tIns="0" rIns="0" bIns="0" rtlCol="0" anchor="ctr" anchorCtr="0">
              <a:noAutofit/>
            </a:bodyPr>
            <a:lstStyle/>
            <a:p>
              <a:pPr algn="ctr"/>
              <a:r>
                <a:rPr lang="en-US" sz="900" dirty="0">
                  <a:latin typeface="Calibri" panose="020F0502020204030204" pitchFamily="34" charset="0"/>
                </a:rPr>
                <a:t>Partner platform</a:t>
              </a:r>
            </a:p>
          </p:txBody>
        </p:sp>
      </p:grpSp>
      <p:sp>
        <p:nvSpPr>
          <p:cNvPr id="6" name="Title 5">
            <a:extLst>
              <a:ext uri="{FF2B5EF4-FFF2-40B4-BE49-F238E27FC236}">
                <a16:creationId xmlns:a16="http://schemas.microsoft.com/office/drawing/2014/main" id="{9121E825-68CE-D141-B577-166C5956B12D}"/>
              </a:ext>
            </a:extLst>
          </p:cNvPr>
          <p:cNvSpPr>
            <a:spLocks noGrp="1"/>
          </p:cNvSpPr>
          <p:nvPr>
            <p:ph type="title"/>
          </p:nvPr>
        </p:nvSpPr>
        <p:spPr>
          <a:xfrm>
            <a:off x="930672" y="44924"/>
            <a:ext cx="7766050" cy="857250"/>
          </a:xfrm>
        </p:spPr>
        <p:txBody>
          <a:bodyPr>
            <a:normAutofit/>
          </a:bodyPr>
          <a:lstStyle/>
          <a:p>
            <a:r>
              <a:rPr lang="en-US" sz="2800" dirty="0"/>
              <a:t>Experiment integrates with competition workflow </a:t>
            </a:r>
          </a:p>
        </p:txBody>
      </p:sp>
      <p:sp>
        <p:nvSpPr>
          <p:cNvPr id="10" name="Slide Number Placeholder 2">
            <a:extLst>
              <a:ext uri="{FF2B5EF4-FFF2-40B4-BE49-F238E27FC236}">
                <a16:creationId xmlns:a16="http://schemas.microsoft.com/office/drawing/2014/main" id="{AE69F1D5-CCC6-D14C-B65B-F3626B5C60DE}"/>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10</a:t>
            </a:fld>
            <a:endParaRPr lang="en-US" dirty="0"/>
          </a:p>
        </p:txBody>
      </p:sp>
    </p:spTree>
    <p:extLst>
      <p:ext uri="{BB962C8B-B14F-4D97-AF65-F5344CB8AC3E}">
        <p14:creationId xmlns:p14="http://schemas.microsoft.com/office/powerpoint/2010/main" val="21953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376081" y="900615"/>
            <a:ext cx="4886673" cy="3189548"/>
          </a:xfrm>
        </p:spPr>
        <p:txBody>
          <a:bodyPr/>
          <a:lstStyle/>
          <a:p>
            <a:pPr marL="0" indent="0">
              <a:spcBef>
                <a:spcPts val="0"/>
              </a:spcBef>
              <a:buClrTx/>
              <a:buNone/>
            </a:pPr>
            <a:endParaRPr lang="en-US" sz="800" dirty="0"/>
          </a:p>
          <a:p>
            <a:pPr marL="257175" indent="-257175">
              <a:spcBef>
                <a:spcPts val="0"/>
              </a:spcBef>
              <a:buFont typeface="Arial" panose="020B0604020202020204" pitchFamily="34" charset="0"/>
              <a:buChar char="•"/>
            </a:pPr>
            <a:r>
              <a:rPr lang="en-US" sz="1600" dirty="0"/>
              <a:t>Challenges were achievable, but could contribute to the realm of the possible in physiological signal processing</a:t>
            </a:r>
          </a:p>
          <a:p>
            <a:pPr marL="257175" indent="-257175">
              <a:spcBef>
                <a:spcPts val="0"/>
              </a:spcBef>
              <a:buFont typeface="Arial" panose="020B0604020202020204" pitchFamily="34" charset="0"/>
              <a:buChar char="•"/>
            </a:pPr>
            <a:r>
              <a:rPr lang="en-US" sz="1600" dirty="0"/>
              <a:t>Pilots: “Attribution to Source”</a:t>
            </a:r>
          </a:p>
          <a:p>
            <a:pPr marL="600075" lvl="1" indent="-257175">
              <a:spcBef>
                <a:spcPts val="0"/>
              </a:spcBef>
              <a:buFont typeface="Arial" panose="020B0604020202020204" pitchFamily="34" charset="0"/>
              <a:buChar char="•"/>
            </a:pPr>
            <a:r>
              <a:rPr lang="en-US" sz="1600" dirty="0"/>
              <a:t>Classify which segment of EEG data belongs to which participant/source.</a:t>
            </a:r>
          </a:p>
          <a:p>
            <a:pPr>
              <a:spcBef>
                <a:spcPts val="0"/>
              </a:spcBef>
            </a:pPr>
            <a:endParaRPr lang="en-US" sz="800" dirty="0"/>
          </a:p>
          <a:p>
            <a:pPr marL="214313" indent="-214313">
              <a:spcBef>
                <a:spcPts val="0"/>
              </a:spcBef>
              <a:buFont typeface="Arial" panose="020B0604020202020204" pitchFamily="34" charset="0"/>
              <a:buChar char="•"/>
            </a:pPr>
            <a:r>
              <a:rPr lang="en-US" sz="1600" dirty="0"/>
              <a:t>Main Challenge: “Signal Decryption”</a:t>
            </a:r>
          </a:p>
          <a:p>
            <a:pPr marL="557213" lvl="1" indent="-214313">
              <a:spcBef>
                <a:spcPts val="0"/>
              </a:spcBef>
              <a:buFont typeface="Arial" panose="020B0604020202020204" pitchFamily="34" charset="0"/>
              <a:buChar char="•"/>
            </a:pPr>
            <a:r>
              <a:rPr lang="en-US" sz="1600" dirty="0">
                <a:solidFill>
                  <a:schemeClr val="accent1"/>
                </a:solidFill>
              </a:rPr>
              <a:t>Main</a:t>
            </a:r>
            <a:r>
              <a:rPr lang="en-US" sz="1600" dirty="0"/>
              <a:t>: Classify the stimuli class presented to participants via EEG signal.</a:t>
            </a:r>
          </a:p>
          <a:p>
            <a:pPr marL="557213" lvl="1" indent="-214313">
              <a:spcBef>
                <a:spcPts val="0"/>
              </a:spcBef>
              <a:buFont typeface="Arial" panose="020B0604020202020204" pitchFamily="34" charset="0"/>
              <a:buChar char="•"/>
            </a:pPr>
            <a:r>
              <a:rPr lang="en-US" sz="1600" dirty="0">
                <a:solidFill>
                  <a:schemeClr val="accent1"/>
                </a:solidFill>
              </a:rPr>
              <a:t>Adversarial:</a:t>
            </a:r>
            <a:r>
              <a:rPr lang="en-US" sz="1600" dirty="0">
                <a:solidFill>
                  <a:srgbClr val="0000FF"/>
                </a:solidFill>
              </a:rPr>
              <a:t> </a:t>
            </a:r>
            <a:r>
              <a:rPr lang="en-US" sz="1600" dirty="0"/>
              <a:t>Obfuscate the signal or spoof pre-processing or ML methods for classification.</a:t>
            </a:r>
          </a:p>
          <a:p>
            <a:pPr marL="557213" lvl="1" indent="-214313">
              <a:spcBef>
                <a:spcPts val="0"/>
              </a:spcBef>
              <a:buFont typeface="Arial" panose="020B0604020202020204" pitchFamily="34" charset="0"/>
              <a:buChar char="•"/>
            </a:pPr>
            <a:r>
              <a:rPr lang="en-US" sz="1600" dirty="0">
                <a:solidFill>
                  <a:schemeClr val="accent1"/>
                </a:solidFill>
              </a:rPr>
              <a:t>Counter-Adversarial: </a:t>
            </a:r>
            <a:r>
              <a:rPr lang="en-US" sz="1600" dirty="0"/>
              <a:t>Develop new, modified methods for making classification more robust.</a:t>
            </a:r>
            <a:endParaRPr lang="en-US" sz="1600" dirty="0">
              <a:solidFill>
                <a:srgbClr val="FF4612"/>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93" t="6241" r="30049"/>
          <a:stretch/>
        </p:blipFill>
        <p:spPr>
          <a:xfrm>
            <a:off x="5599580" y="1248119"/>
            <a:ext cx="2468060" cy="167556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1" t="25747" r="20399" b="54713"/>
          <a:stretch/>
        </p:blipFill>
        <p:spPr>
          <a:xfrm>
            <a:off x="5175781" y="3507961"/>
            <a:ext cx="3315659" cy="891871"/>
          </a:xfrm>
          <a:prstGeom prst="rect">
            <a:avLst/>
          </a:prstGeom>
        </p:spPr>
      </p:pic>
      <p:sp>
        <p:nvSpPr>
          <p:cNvPr id="10" name="TextBox 9"/>
          <p:cNvSpPr txBox="1"/>
          <p:nvPr/>
        </p:nvSpPr>
        <p:spPr>
          <a:xfrm>
            <a:off x="5920260" y="936499"/>
            <a:ext cx="1826700" cy="276999"/>
          </a:xfrm>
          <a:prstGeom prst="rect">
            <a:avLst/>
          </a:prstGeom>
          <a:noFill/>
        </p:spPr>
        <p:txBody>
          <a:bodyPr wrap="square" rtlCol="0">
            <a:spAutoFit/>
          </a:bodyPr>
          <a:lstStyle/>
          <a:p>
            <a:r>
              <a:rPr lang="en-US" sz="1200" dirty="0">
                <a:latin typeface="Calibri" panose="020F0502020204030204" pitchFamily="34" charset="0"/>
              </a:rPr>
              <a:t>Event-Related Potential</a:t>
            </a:r>
          </a:p>
        </p:txBody>
      </p:sp>
      <p:sp>
        <p:nvSpPr>
          <p:cNvPr id="11" name="TextBox 10"/>
          <p:cNvSpPr txBox="1"/>
          <p:nvPr/>
        </p:nvSpPr>
        <p:spPr>
          <a:xfrm>
            <a:off x="5528795" y="3230962"/>
            <a:ext cx="2609631" cy="276999"/>
          </a:xfrm>
          <a:prstGeom prst="rect">
            <a:avLst/>
          </a:prstGeom>
          <a:noFill/>
        </p:spPr>
        <p:txBody>
          <a:bodyPr wrap="square" rtlCol="0">
            <a:spAutoFit/>
          </a:bodyPr>
          <a:lstStyle/>
          <a:p>
            <a:pPr algn="ctr"/>
            <a:r>
              <a:rPr lang="en-US" sz="1200" dirty="0">
                <a:latin typeface="Calibri" panose="020F0502020204030204" pitchFamily="34" charset="0"/>
              </a:rPr>
              <a:t>Wavelet Power Spectrum</a:t>
            </a:r>
          </a:p>
        </p:txBody>
      </p:sp>
      <p:sp>
        <p:nvSpPr>
          <p:cNvPr id="5" name="Title 4">
            <a:extLst>
              <a:ext uri="{FF2B5EF4-FFF2-40B4-BE49-F238E27FC236}">
                <a16:creationId xmlns:a16="http://schemas.microsoft.com/office/drawing/2014/main" id="{F15A656B-40E8-984C-B7AA-FB65B175FCAD}"/>
              </a:ext>
            </a:extLst>
          </p:cNvPr>
          <p:cNvSpPr>
            <a:spLocks noGrp="1"/>
          </p:cNvSpPr>
          <p:nvPr>
            <p:ph type="title"/>
          </p:nvPr>
        </p:nvSpPr>
        <p:spPr>
          <a:xfrm>
            <a:off x="930672" y="35399"/>
            <a:ext cx="7766050" cy="857250"/>
          </a:xfrm>
        </p:spPr>
        <p:txBody>
          <a:bodyPr>
            <a:normAutofit/>
          </a:bodyPr>
          <a:lstStyle/>
          <a:p>
            <a:r>
              <a:rPr lang="en-US" sz="2800" dirty="0"/>
              <a:t>The Challenge: Classification with EEG Data</a:t>
            </a:r>
          </a:p>
        </p:txBody>
      </p:sp>
      <p:sp>
        <p:nvSpPr>
          <p:cNvPr id="14" name="Slide Number Placeholder 2">
            <a:extLst>
              <a:ext uri="{FF2B5EF4-FFF2-40B4-BE49-F238E27FC236}">
                <a16:creationId xmlns:a16="http://schemas.microsoft.com/office/drawing/2014/main" id="{E42CECD6-9271-E946-837D-356708527A23}"/>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11</a:t>
            </a:fld>
            <a:endParaRPr lang="en-US" dirty="0"/>
          </a:p>
        </p:txBody>
      </p:sp>
    </p:spTree>
    <p:extLst>
      <p:ext uri="{BB962C8B-B14F-4D97-AF65-F5344CB8AC3E}">
        <p14:creationId xmlns:p14="http://schemas.microsoft.com/office/powerpoint/2010/main" val="216230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3A85A-4008-AC4E-8FCD-A766CDED3021}"/>
              </a:ext>
            </a:extLst>
          </p:cNvPr>
          <p:cNvSpPr>
            <a:spLocks noGrp="1"/>
          </p:cNvSpPr>
          <p:nvPr>
            <p:ph type="title"/>
          </p:nvPr>
        </p:nvSpPr>
        <p:spPr/>
        <p:txBody>
          <a:bodyPr/>
          <a:lstStyle/>
          <a:p>
            <a:r>
              <a:rPr lang="en-US" dirty="0"/>
              <a:t>Agenda</a:t>
            </a:r>
          </a:p>
        </p:txBody>
      </p:sp>
      <p:sp>
        <p:nvSpPr>
          <p:cNvPr id="8" name="Slide Number Placeholder 2">
            <a:extLst>
              <a:ext uri="{FF2B5EF4-FFF2-40B4-BE49-F238E27FC236}">
                <a16:creationId xmlns:a16="http://schemas.microsoft.com/office/drawing/2014/main" id="{E9773A0A-82A0-2744-8736-D58BF3B5042F}"/>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12</a:t>
            </a:fld>
            <a:endParaRPr lang="en-US" dirty="0"/>
          </a:p>
        </p:txBody>
      </p:sp>
      <p:sp>
        <p:nvSpPr>
          <p:cNvPr id="4" name="TextBox 3">
            <a:extLst>
              <a:ext uri="{FF2B5EF4-FFF2-40B4-BE49-F238E27FC236}">
                <a16:creationId xmlns:a16="http://schemas.microsoft.com/office/drawing/2014/main" id="{0E253DC1-599D-6E44-82F9-40B5E3452FB9}"/>
              </a:ext>
            </a:extLst>
          </p:cNvPr>
          <p:cNvSpPr txBox="1"/>
          <p:nvPr/>
        </p:nvSpPr>
        <p:spPr>
          <a:xfrm>
            <a:off x="1472665" y="1251284"/>
            <a:ext cx="613717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rPr>
              <a:t>Project Alloy &amp; Human Machine Teaming</a:t>
            </a:r>
          </a:p>
          <a:p>
            <a:pPr marL="285750" indent="-285750">
              <a:buFont typeface="Arial" panose="020B0604020202020204" pitchFamily="34" charset="0"/>
              <a:buChar char="•"/>
            </a:pPr>
            <a:r>
              <a:rPr lang="en-US" sz="2000" b="1" dirty="0">
                <a:latin typeface="Calibri" panose="020F0502020204030204" pitchFamily="34" charset="0"/>
              </a:rPr>
              <a:t>The Technical Approach</a:t>
            </a:r>
          </a:p>
          <a:p>
            <a:pPr marL="742950" lvl="1" indent="-285750">
              <a:buFont typeface="Arial" panose="020B0604020202020204" pitchFamily="34" charset="0"/>
              <a:buChar char="•"/>
            </a:pPr>
            <a:r>
              <a:rPr lang="en-US" sz="2000" dirty="0">
                <a:latin typeface="Calibri" panose="020F0502020204030204" pitchFamily="34" charset="0"/>
              </a:rPr>
              <a:t>Experimental Setup</a:t>
            </a:r>
          </a:p>
          <a:p>
            <a:pPr marL="742950" lvl="1" indent="-285750">
              <a:buFont typeface="Arial" panose="020B0604020202020204" pitchFamily="34" charset="0"/>
              <a:buChar char="•"/>
            </a:pPr>
            <a:r>
              <a:rPr lang="en-US" sz="2000" dirty="0">
                <a:latin typeface="Calibri" panose="020F0502020204030204" pitchFamily="34" charset="0"/>
              </a:rPr>
              <a:t>Instrumented Workspace</a:t>
            </a:r>
          </a:p>
          <a:p>
            <a:pPr marL="742950" lvl="1" indent="-285750">
              <a:buFont typeface="Arial" panose="020B0604020202020204" pitchFamily="34" charset="0"/>
              <a:buChar char="•"/>
            </a:pPr>
            <a:r>
              <a:rPr lang="en-US" sz="2000" dirty="0">
                <a:latin typeface="Calibri" panose="020F0502020204030204" pitchFamily="34" charset="0"/>
              </a:rPr>
              <a:t>AI Teammates</a:t>
            </a:r>
          </a:p>
          <a:p>
            <a:pPr marL="285750" indent="-285750">
              <a:buFont typeface="Arial" panose="020B0604020202020204" pitchFamily="34" charset="0"/>
              <a:buChar char="•"/>
            </a:pPr>
            <a:r>
              <a:rPr lang="en-US" sz="2000" dirty="0">
                <a:latin typeface="Calibri" panose="020F0502020204030204" pitchFamily="34" charset="0"/>
              </a:rPr>
              <a:t>Measuring human machine teamwork</a:t>
            </a:r>
          </a:p>
          <a:p>
            <a:pPr marL="285750" indent="-285750">
              <a:buFont typeface="Arial" panose="020B0604020202020204" pitchFamily="34" charset="0"/>
              <a:buChar char="•"/>
            </a:pPr>
            <a:r>
              <a:rPr lang="en-US" sz="2000" dirty="0">
                <a:latin typeface="Calibri" panose="020F0502020204030204" pitchFamily="34" charset="0"/>
              </a:rPr>
              <a:t>Intro to the meta-Kaggle dataset</a:t>
            </a:r>
          </a:p>
          <a:p>
            <a:pPr marL="285750" indent="-285750">
              <a:buFont typeface="Arial" panose="020B0604020202020204" pitchFamily="34" charset="0"/>
              <a:buChar char="•"/>
            </a:pPr>
            <a:r>
              <a:rPr lang="en-US" sz="2000" dirty="0">
                <a:latin typeface="Calibri" panose="020F0502020204030204" pitchFamily="34" charset="0"/>
              </a:rPr>
              <a:t>Code demo</a:t>
            </a:r>
          </a:p>
        </p:txBody>
      </p:sp>
    </p:spTree>
    <p:extLst>
      <p:ext uri="{BB962C8B-B14F-4D97-AF65-F5344CB8AC3E}">
        <p14:creationId xmlns:p14="http://schemas.microsoft.com/office/powerpoint/2010/main" val="1699450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172345" y="3252894"/>
            <a:ext cx="6799310" cy="1154162"/>
          </a:xfrm>
          <a:prstGeom prst="rect">
            <a:avLst/>
          </a:prstGeom>
        </p:spPr>
        <p:txBody>
          <a:bodyPr wrap="square">
            <a:spAutoFit/>
          </a:bodyPr>
          <a:lstStyle/>
          <a:p>
            <a:pPr>
              <a:spcAft>
                <a:spcPts val="225"/>
              </a:spcAft>
            </a:pPr>
            <a:r>
              <a:rPr lang="en-US" sz="1600" u="sng" dirty="0">
                <a:latin typeface="Calibri" panose="020F0502020204030204" pitchFamily="34" charset="0"/>
              </a:rPr>
              <a:t>Hybrid teams work in Instrumented Workspace</a:t>
            </a:r>
          </a:p>
          <a:p>
            <a:pPr marL="214313" indent="-214313">
              <a:spcAft>
                <a:spcPts val="225"/>
              </a:spcAft>
              <a:buFont typeface="Arial" panose="020B0604020202020204" pitchFamily="34" charset="0"/>
              <a:buChar char="•"/>
            </a:pPr>
            <a:r>
              <a:rPr lang="en-US" sz="1600" dirty="0">
                <a:latin typeface="Calibri" panose="020F0502020204030204" pitchFamily="34" charset="0"/>
              </a:rPr>
              <a:t>Initial teams of </a:t>
            </a:r>
            <a:r>
              <a:rPr lang="en-US" sz="1600" dirty="0">
                <a:solidFill>
                  <a:schemeClr val="accent1"/>
                </a:solidFill>
                <a:latin typeface="Calibri" panose="020F0502020204030204" pitchFamily="34" charset="0"/>
              </a:rPr>
              <a:t>3 people + 2-4 Alloy agents</a:t>
            </a:r>
          </a:p>
          <a:p>
            <a:pPr marL="214313" indent="-214313">
              <a:spcAft>
                <a:spcPts val="225"/>
              </a:spcAft>
              <a:buFont typeface="Arial" panose="020B0604020202020204" pitchFamily="34" charset="0"/>
              <a:buChar char="•"/>
            </a:pPr>
            <a:r>
              <a:rPr lang="en-US" sz="1600" dirty="0">
                <a:latin typeface="Calibri" panose="020F0502020204030204" pitchFamily="34" charset="0"/>
              </a:rPr>
              <a:t>Human team member participation is voluntary and informed</a:t>
            </a:r>
          </a:p>
          <a:p>
            <a:pPr marL="214313" indent="-214313">
              <a:spcAft>
                <a:spcPts val="225"/>
              </a:spcAft>
              <a:buFont typeface="Arial" panose="020B0604020202020204" pitchFamily="34" charset="0"/>
              <a:buChar char="•"/>
            </a:pPr>
            <a:r>
              <a:rPr lang="en-US" sz="1600" dirty="0">
                <a:latin typeface="Calibri" panose="020F0502020204030204" pitchFamily="34" charset="0"/>
              </a:rPr>
              <a:t>Measurements provide deeper insights than pre-existing data alone.</a:t>
            </a:r>
          </a:p>
        </p:txBody>
      </p:sp>
      <p:sp>
        <p:nvSpPr>
          <p:cNvPr id="5" name="Title 4">
            <a:extLst>
              <a:ext uri="{FF2B5EF4-FFF2-40B4-BE49-F238E27FC236}">
                <a16:creationId xmlns:a16="http://schemas.microsoft.com/office/drawing/2014/main" id="{451AA611-CD0A-9A43-9943-88F7A5CF6624}"/>
              </a:ext>
            </a:extLst>
          </p:cNvPr>
          <p:cNvSpPr>
            <a:spLocks noGrp="1"/>
          </p:cNvSpPr>
          <p:nvPr>
            <p:ph type="title"/>
          </p:nvPr>
        </p:nvSpPr>
        <p:spPr>
          <a:xfrm>
            <a:off x="930672" y="35399"/>
            <a:ext cx="7766050" cy="857250"/>
          </a:xfrm>
        </p:spPr>
        <p:txBody>
          <a:bodyPr/>
          <a:lstStyle/>
          <a:p>
            <a:r>
              <a:rPr lang="en-US" sz="2800" dirty="0"/>
              <a:t>Instrumented Workspace Overview</a:t>
            </a:r>
            <a:endParaRPr lang="en-US" dirty="0"/>
          </a:p>
        </p:txBody>
      </p:sp>
      <p:grpSp>
        <p:nvGrpSpPr>
          <p:cNvPr id="2" name="Group 1">
            <a:extLst>
              <a:ext uri="{FF2B5EF4-FFF2-40B4-BE49-F238E27FC236}">
                <a16:creationId xmlns:a16="http://schemas.microsoft.com/office/drawing/2014/main" id="{6E688993-8714-414D-933D-B98DF8BCBC27}"/>
              </a:ext>
            </a:extLst>
          </p:cNvPr>
          <p:cNvGrpSpPr/>
          <p:nvPr/>
        </p:nvGrpSpPr>
        <p:grpSpPr>
          <a:xfrm>
            <a:off x="1550257" y="1081934"/>
            <a:ext cx="6043486" cy="2013084"/>
            <a:chOff x="1448657" y="1081934"/>
            <a:chExt cx="6043486" cy="2013084"/>
          </a:xfrm>
        </p:grpSpPr>
        <p:grpSp>
          <p:nvGrpSpPr>
            <p:cNvPr id="10" name="Group 9">
              <a:extLst>
                <a:ext uri="{FF2B5EF4-FFF2-40B4-BE49-F238E27FC236}">
                  <a16:creationId xmlns:a16="http://schemas.microsoft.com/office/drawing/2014/main" id="{C412435E-A201-2343-AB22-73C354FBE1E1}"/>
                </a:ext>
              </a:extLst>
            </p:cNvPr>
            <p:cNvGrpSpPr/>
            <p:nvPr/>
          </p:nvGrpSpPr>
          <p:grpSpPr>
            <a:xfrm>
              <a:off x="1448657" y="1081934"/>
              <a:ext cx="6043486" cy="2013084"/>
              <a:chOff x="1550257" y="1509165"/>
              <a:chExt cx="6043486" cy="2013084"/>
            </a:xfrm>
          </p:grpSpPr>
          <p:pic>
            <p:nvPicPr>
              <p:cNvPr id="11" name="Picture 10">
                <a:extLst>
                  <a:ext uri="{FF2B5EF4-FFF2-40B4-BE49-F238E27FC236}">
                    <a16:creationId xmlns:a16="http://schemas.microsoft.com/office/drawing/2014/main" id="{9B07D47D-48A0-BF4F-B4FC-9BCBA68FAF7D}"/>
                  </a:ext>
                </a:extLst>
              </p:cNvPr>
              <p:cNvPicPr>
                <a:picLocks noChangeAspect="1"/>
              </p:cNvPicPr>
              <p:nvPr/>
            </p:nvPicPr>
            <p:blipFill>
              <a:blip r:embed="rId3">
                <a:grayscl/>
              </a:blip>
              <a:stretch>
                <a:fillRect/>
              </a:stretch>
            </p:blipFill>
            <p:spPr>
              <a:xfrm>
                <a:off x="1550257" y="1509165"/>
                <a:ext cx="6043486" cy="2013084"/>
              </a:xfrm>
              <a:prstGeom prst="rect">
                <a:avLst/>
              </a:prstGeom>
            </p:spPr>
          </p:pic>
          <p:sp>
            <p:nvSpPr>
              <p:cNvPr id="12" name="TextBox 11">
                <a:extLst>
                  <a:ext uri="{FF2B5EF4-FFF2-40B4-BE49-F238E27FC236}">
                    <a16:creationId xmlns:a16="http://schemas.microsoft.com/office/drawing/2014/main" id="{E56C0550-980F-E646-BAEC-86751F1D2C30}"/>
                  </a:ext>
                </a:extLst>
              </p:cNvPr>
              <p:cNvSpPr txBox="1"/>
              <p:nvPr/>
            </p:nvSpPr>
            <p:spPr>
              <a:xfrm>
                <a:off x="2526351" y="2561969"/>
                <a:ext cx="1051123" cy="178155"/>
              </a:xfrm>
              <a:prstGeom prst="rect">
                <a:avLst/>
              </a:prstGeom>
              <a:solidFill>
                <a:schemeClr val="bg1">
                  <a:lumMod val="65000"/>
                </a:schemeClr>
              </a:solidFill>
              <a:ln>
                <a:noFill/>
              </a:ln>
            </p:spPr>
            <p:txBody>
              <a:bodyPr wrap="square" lIns="0" tIns="0" rIns="0" bIns="0" rtlCol="0" anchor="ctr" anchorCtr="0">
                <a:noAutofit/>
              </a:bodyPr>
              <a:lstStyle/>
              <a:p>
                <a:pPr algn="ctr"/>
                <a:r>
                  <a:rPr lang="en-US" sz="800" dirty="0">
                    <a:latin typeface="Calibri" panose="020F0502020204030204" pitchFamily="34" charset="0"/>
                  </a:rPr>
                  <a:t>Partner Platform</a:t>
                </a:r>
              </a:p>
            </p:txBody>
          </p:sp>
        </p:grpSp>
        <p:pic>
          <p:nvPicPr>
            <p:cNvPr id="14" name="Picture 13">
              <a:extLst>
                <a:ext uri="{FF2B5EF4-FFF2-40B4-BE49-F238E27FC236}">
                  <a16:creationId xmlns:a16="http://schemas.microsoft.com/office/drawing/2014/main" id="{B438FD0E-66D4-304C-AF6A-912F79F4C974}"/>
                </a:ext>
              </a:extLst>
            </p:cNvPr>
            <p:cNvPicPr>
              <a:picLocks noChangeAspect="1"/>
            </p:cNvPicPr>
            <p:nvPr/>
          </p:nvPicPr>
          <p:blipFill rotWithShape="1">
            <a:blip r:embed="rId3"/>
            <a:srcRect l="38209" t="58120" r="32554" b="2435"/>
            <a:stretch/>
          </p:blipFill>
          <p:spPr>
            <a:xfrm>
              <a:off x="3759829" y="2252642"/>
              <a:ext cx="1766924" cy="794085"/>
            </a:xfrm>
            <a:prstGeom prst="rect">
              <a:avLst/>
            </a:prstGeom>
          </p:spPr>
        </p:pic>
      </p:grpSp>
      <p:sp>
        <p:nvSpPr>
          <p:cNvPr id="16" name="Slide Number Placeholder 2">
            <a:extLst>
              <a:ext uri="{FF2B5EF4-FFF2-40B4-BE49-F238E27FC236}">
                <a16:creationId xmlns:a16="http://schemas.microsoft.com/office/drawing/2014/main" id="{326E1BFD-E9B5-C341-B43B-6777DE4714BD}"/>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13</a:t>
            </a:fld>
            <a:endParaRPr lang="en-US" dirty="0"/>
          </a:p>
        </p:txBody>
      </p:sp>
    </p:spTree>
    <p:extLst>
      <p:ext uri="{BB962C8B-B14F-4D97-AF65-F5344CB8AC3E}">
        <p14:creationId xmlns:p14="http://schemas.microsoft.com/office/powerpoint/2010/main" val="92456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8789" y="1054217"/>
            <a:ext cx="4344023" cy="3091722"/>
          </a:xfrm>
        </p:spPr>
        <p:txBody>
          <a:bodyPr/>
          <a:lstStyle/>
          <a:p>
            <a:pPr marL="0" indent="0">
              <a:buNone/>
            </a:pPr>
            <a:r>
              <a:rPr lang="en-US" sz="1600" dirty="0"/>
              <a:t>Instrumented Workspace provides…</a:t>
            </a:r>
          </a:p>
          <a:p>
            <a:pPr marL="0" indent="0">
              <a:buNone/>
            </a:pPr>
            <a:endParaRPr lang="en-US" sz="800" dirty="0"/>
          </a:p>
          <a:p>
            <a:pPr lvl="0"/>
            <a:r>
              <a:rPr lang="en-US" sz="1600" dirty="0"/>
              <a:t>Software Development Notebook where live code that can be executed</a:t>
            </a:r>
          </a:p>
          <a:p>
            <a:pPr lvl="0"/>
            <a:endParaRPr lang="en-US" sz="800" dirty="0"/>
          </a:p>
          <a:p>
            <a:pPr lvl="0"/>
            <a:r>
              <a:rPr lang="en-US" sz="1600" dirty="0"/>
              <a:t>Team Communications – discussion forum and messaging to allow teams to discuss the problem or share code</a:t>
            </a:r>
          </a:p>
          <a:p>
            <a:pPr lvl="0"/>
            <a:endParaRPr lang="en-US" sz="800" dirty="0"/>
          </a:p>
          <a:p>
            <a:pPr lvl="0"/>
            <a:r>
              <a:rPr lang="en-US" sz="1600" dirty="0"/>
              <a:t>Privacy and transparency by providing visibility into gathered information to our informed, voluntary research study participants</a:t>
            </a:r>
          </a:p>
          <a:p>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30" y="838581"/>
            <a:ext cx="637462" cy="403531"/>
          </a:xfrm>
          <a:prstGeom prst="rect">
            <a:avLst/>
          </a:prstGeom>
        </p:spPr>
      </p:pic>
      <p:sp>
        <p:nvSpPr>
          <p:cNvPr id="25" name="Rectangle 24"/>
          <p:cNvSpPr/>
          <p:nvPr/>
        </p:nvSpPr>
        <p:spPr>
          <a:xfrm>
            <a:off x="6693534" y="1368392"/>
            <a:ext cx="2112138" cy="738664"/>
          </a:xfrm>
          <a:prstGeom prst="rect">
            <a:avLst/>
          </a:prstGeom>
        </p:spPr>
        <p:txBody>
          <a:bodyPr wrap="square">
            <a:spAutoFit/>
          </a:bodyPr>
          <a:lstStyle/>
          <a:p>
            <a:r>
              <a:rPr lang="en-US" sz="1400" dirty="0" err="1">
                <a:latin typeface="Calibri" panose="020F0502020204030204" pitchFamily="34" charset="0"/>
              </a:rPr>
              <a:t>UserALE</a:t>
            </a:r>
            <a:r>
              <a:rPr lang="en-US" sz="1400" dirty="0">
                <a:latin typeface="Calibri" panose="020F0502020204030204" pitchFamily="34" charset="0"/>
              </a:rPr>
              <a:t> logs low-level user actions within Instrumented Workspace</a:t>
            </a:r>
          </a:p>
        </p:txBody>
      </p:sp>
      <p:grpSp>
        <p:nvGrpSpPr>
          <p:cNvPr id="28" name="Group 27"/>
          <p:cNvGrpSpPr/>
          <p:nvPr/>
        </p:nvGrpSpPr>
        <p:grpSpPr>
          <a:xfrm>
            <a:off x="5499760" y="1360959"/>
            <a:ext cx="1105012" cy="755579"/>
            <a:chOff x="6600915" y="4616769"/>
            <a:chExt cx="1473349" cy="1007439"/>
          </a:xfrm>
        </p:grpSpPr>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b="14182"/>
            <a:stretch/>
          </p:blipFill>
          <p:spPr>
            <a:xfrm>
              <a:off x="6600915" y="4649596"/>
              <a:ext cx="1446606" cy="914400"/>
            </a:xfrm>
            <a:prstGeom prst="rect">
              <a:avLst/>
            </a:prstGeom>
          </p:spPr>
        </p:pic>
        <p:sp>
          <p:nvSpPr>
            <p:cNvPr id="9" name="TextBox 8"/>
            <p:cNvSpPr txBox="1"/>
            <p:nvPr/>
          </p:nvSpPr>
          <p:spPr>
            <a:xfrm>
              <a:off x="7901119" y="5209647"/>
              <a:ext cx="173145" cy="276999"/>
            </a:xfrm>
            <a:prstGeom prst="rect">
              <a:avLst/>
            </a:prstGeom>
            <a:noFill/>
          </p:spPr>
          <p:txBody>
            <a:bodyPr wrap="square" rtlCol="0">
              <a:spAutoFit/>
            </a:bodyPr>
            <a:lstStyle/>
            <a:p>
              <a:pPr algn="ctr"/>
              <a:r>
                <a:rPr lang="en-US" sz="750" dirty="0">
                  <a:latin typeface="Calibri" panose="020F0502020204030204" pitchFamily="34" charset="0"/>
                </a:rPr>
                <a:t>1</a:t>
              </a:r>
            </a:p>
          </p:txBody>
        </p:sp>
        <p:sp>
          <p:nvSpPr>
            <p:cNvPr id="10" name="TextBox 9"/>
            <p:cNvSpPr txBox="1"/>
            <p:nvPr/>
          </p:nvSpPr>
          <p:spPr>
            <a:xfrm>
              <a:off x="7549707" y="4791736"/>
              <a:ext cx="173145" cy="276999"/>
            </a:xfrm>
            <a:prstGeom prst="rect">
              <a:avLst/>
            </a:prstGeom>
            <a:noFill/>
          </p:spPr>
          <p:txBody>
            <a:bodyPr wrap="square" rtlCol="0">
              <a:spAutoFit/>
            </a:bodyPr>
            <a:lstStyle/>
            <a:p>
              <a:pPr algn="ctr"/>
              <a:r>
                <a:rPr lang="en-US" sz="750" dirty="0">
                  <a:latin typeface="Calibri" panose="020F0502020204030204" pitchFamily="34" charset="0"/>
                </a:rPr>
                <a:t>2</a:t>
              </a:r>
            </a:p>
          </p:txBody>
        </p:sp>
        <p:sp>
          <p:nvSpPr>
            <p:cNvPr id="11" name="TextBox 10"/>
            <p:cNvSpPr txBox="1"/>
            <p:nvPr/>
          </p:nvSpPr>
          <p:spPr>
            <a:xfrm>
              <a:off x="6824578" y="4847158"/>
              <a:ext cx="173145" cy="276999"/>
            </a:xfrm>
            <a:prstGeom prst="rect">
              <a:avLst/>
            </a:prstGeom>
            <a:noFill/>
          </p:spPr>
          <p:txBody>
            <a:bodyPr wrap="square" rtlCol="0">
              <a:spAutoFit/>
            </a:bodyPr>
            <a:lstStyle/>
            <a:p>
              <a:pPr algn="ctr"/>
              <a:r>
                <a:rPr lang="en-US" sz="750" dirty="0">
                  <a:latin typeface="Calibri" panose="020F0502020204030204" pitchFamily="34" charset="0"/>
                </a:rPr>
                <a:t>3</a:t>
              </a:r>
            </a:p>
          </p:txBody>
        </p:sp>
        <p:sp>
          <p:nvSpPr>
            <p:cNvPr id="12" name="TextBox 11"/>
            <p:cNvSpPr txBox="1"/>
            <p:nvPr/>
          </p:nvSpPr>
          <p:spPr>
            <a:xfrm>
              <a:off x="7585445" y="5347209"/>
              <a:ext cx="173145" cy="276999"/>
            </a:xfrm>
            <a:prstGeom prst="rect">
              <a:avLst/>
            </a:prstGeom>
            <a:noFill/>
          </p:spPr>
          <p:txBody>
            <a:bodyPr wrap="square" rtlCol="0">
              <a:spAutoFit/>
            </a:bodyPr>
            <a:lstStyle/>
            <a:p>
              <a:pPr algn="ctr"/>
              <a:r>
                <a:rPr lang="en-US" sz="750" dirty="0">
                  <a:latin typeface="Calibri" panose="020F0502020204030204" pitchFamily="34" charset="0"/>
                </a:rPr>
                <a:t>4</a:t>
              </a:r>
            </a:p>
          </p:txBody>
        </p:sp>
        <p:sp>
          <p:nvSpPr>
            <p:cNvPr id="13" name="TextBox 12"/>
            <p:cNvSpPr txBox="1"/>
            <p:nvPr/>
          </p:nvSpPr>
          <p:spPr>
            <a:xfrm>
              <a:off x="6611034" y="5071636"/>
              <a:ext cx="383617" cy="430887"/>
            </a:xfrm>
            <a:prstGeom prst="rect">
              <a:avLst/>
            </a:prstGeom>
            <a:noFill/>
          </p:spPr>
          <p:txBody>
            <a:bodyPr wrap="square" rtlCol="0">
              <a:spAutoFit/>
            </a:bodyPr>
            <a:lstStyle/>
            <a:p>
              <a:pPr algn="ctr"/>
              <a:r>
                <a:rPr lang="en-US" sz="750" dirty="0">
                  <a:latin typeface="Calibri" panose="020F0502020204030204" pitchFamily="34" charset="0"/>
                </a:rPr>
                <a:t>1,3</a:t>
              </a:r>
            </a:p>
          </p:txBody>
        </p:sp>
        <p:sp>
          <p:nvSpPr>
            <p:cNvPr id="14" name="TextBox 13"/>
            <p:cNvSpPr txBox="1"/>
            <p:nvPr/>
          </p:nvSpPr>
          <p:spPr>
            <a:xfrm>
              <a:off x="6979179" y="4847242"/>
              <a:ext cx="585991" cy="246221"/>
            </a:xfrm>
            <a:prstGeom prst="rect">
              <a:avLst/>
            </a:prstGeom>
            <a:noFill/>
          </p:spPr>
          <p:txBody>
            <a:bodyPr wrap="square" rtlCol="0">
              <a:spAutoFit/>
            </a:bodyPr>
            <a:lstStyle/>
            <a:p>
              <a:pPr algn="ctr"/>
              <a:r>
                <a:rPr lang="en-US" sz="600" dirty="0">
                  <a:latin typeface="Calibri" panose="020F0502020204030204" pitchFamily="34" charset="0"/>
                </a:rPr>
                <a:t>&lt;pan&gt;</a:t>
              </a:r>
            </a:p>
          </p:txBody>
        </p:sp>
        <p:sp>
          <p:nvSpPr>
            <p:cNvPr id="15" name="TextBox 14"/>
            <p:cNvSpPr txBox="1"/>
            <p:nvPr/>
          </p:nvSpPr>
          <p:spPr>
            <a:xfrm>
              <a:off x="7082580" y="4616769"/>
              <a:ext cx="717569" cy="246221"/>
            </a:xfrm>
            <a:prstGeom prst="rect">
              <a:avLst/>
            </a:prstGeom>
            <a:noFill/>
          </p:spPr>
          <p:txBody>
            <a:bodyPr wrap="square" rtlCol="0">
              <a:spAutoFit/>
            </a:bodyPr>
            <a:lstStyle/>
            <a:p>
              <a:pPr algn="ctr"/>
              <a:r>
                <a:rPr lang="en-US" sz="600" dirty="0">
                  <a:latin typeface="Calibri" panose="020F0502020204030204" pitchFamily="34" charset="0"/>
                </a:rPr>
                <a:t>&lt;hover&gt;</a:t>
              </a:r>
            </a:p>
          </p:txBody>
        </p:sp>
        <p:sp>
          <p:nvSpPr>
            <p:cNvPr id="16" name="Freeform 15"/>
            <p:cNvSpPr/>
            <p:nvPr/>
          </p:nvSpPr>
          <p:spPr>
            <a:xfrm>
              <a:off x="7614144" y="4719573"/>
              <a:ext cx="121622" cy="91528"/>
            </a:xfrm>
            <a:custGeom>
              <a:avLst/>
              <a:gdLst>
                <a:gd name="connsiteX0" fmla="*/ 0 w 218552"/>
                <a:gd name="connsiteY0" fmla="*/ 56103 h 191756"/>
                <a:gd name="connsiteX1" fmla="*/ 140677 w 218552"/>
                <a:gd name="connsiteY1" fmla="*/ 10886 h 191756"/>
                <a:gd name="connsiteX2" fmla="*/ 211016 w 218552"/>
                <a:gd name="connsiteY2" fmla="*/ 121417 h 191756"/>
                <a:gd name="connsiteX3" fmla="*/ 95460 w 218552"/>
                <a:gd name="connsiteY3" fmla="*/ 186732 h 191756"/>
                <a:gd name="connsiteX4" fmla="*/ 15073 w 218552"/>
                <a:gd name="connsiteY4" fmla="*/ 151562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52" h="191756">
                  <a:moveTo>
                    <a:pt x="0" y="56103"/>
                  </a:moveTo>
                  <a:cubicBezTo>
                    <a:pt x="52754" y="28051"/>
                    <a:pt x="105508" y="0"/>
                    <a:pt x="140677" y="10886"/>
                  </a:cubicBezTo>
                  <a:cubicBezTo>
                    <a:pt x="175846" y="21772"/>
                    <a:pt x="218552" y="92109"/>
                    <a:pt x="211016" y="121417"/>
                  </a:cubicBezTo>
                  <a:cubicBezTo>
                    <a:pt x="203480" y="150725"/>
                    <a:pt x="128117" y="181708"/>
                    <a:pt x="95460" y="186732"/>
                  </a:cubicBezTo>
                  <a:cubicBezTo>
                    <a:pt x="62803" y="191756"/>
                    <a:pt x="38938" y="171659"/>
                    <a:pt x="15073" y="151562"/>
                  </a:cubicBezTo>
                </a:path>
              </a:pathLst>
            </a:custGeom>
            <a:ln w="6350">
              <a:solidFill>
                <a:srgbClr val="0000FF"/>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17" name="Freeform 16"/>
            <p:cNvSpPr/>
            <p:nvPr/>
          </p:nvSpPr>
          <p:spPr>
            <a:xfrm flipH="1">
              <a:off x="6640414" y="5089154"/>
              <a:ext cx="118195" cy="119542"/>
            </a:xfrm>
            <a:custGeom>
              <a:avLst/>
              <a:gdLst>
                <a:gd name="connsiteX0" fmla="*/ 0 w 218552"/>
                <a:gd name="connsiteY0" fmla="*/ 56103 h 191756"/>
                <a:gd name="connsiteX1" fmla="*/ 140677 w 218552"/>
                <a:gd name="connsiteY1" fmla="*/ 10886 h 191756"/>
                <a:gd name="connsiteX2" fmla="*/ 211016 w 218552"/>
                <a:gd name="connsiteY2" fmla="*/ 121417 h 191756"/>
                <a:gd name="connsiteX3" fmla="*/ 95460 w 218552"/>
                <a:gd name="connsiteY3" fmla="*/ 186732 h 191756"/>
                <a:gd name="connsiteX4" fmla="*/ 15073 w 218552"/>
                <a:gd name="connsiteY4" fmla="*/ 151562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52" h="191756">
                  <a:moveTo>
                    <a:pt x="0" y="56103"/>
                  </a:moveTo>
                  <a:cubicBezTo>
                    <a:pt x="52754" y="28051"/>
                    <a:pt x="105508" y="0"/>
                    <a:pt x="140677" y="10886"/>
                  </a:cubicBezTo>
                  <a:cubicBezTo>
                    <a:pt x="175846" y="21772"/>
                    <a:pt x="218552" y="92109"/>
                    <a:pt x="211016" y="121417"/>
                  </a:cubicBezTo>
                  <a:cubicBezTo>
                    <a:pt x="203480" y="150725"/>
                    <a:pt x="128117" y="181708"/>
                    <a:pt x="95460" y="186732"/>
                  </a:cubicBezTo>
                  <a:cubicBezTo>
                    <a:pt x="62803" y="191756"/>
                    <a:pt x="38938" y="171659"/>
                    <a:pt x="15073" y="151562"/>
                  </a:cubicBezTo>
                </a:path>
              </a:pathLst>
            </a:custGeom>
            <a:ln w="6350">
              <a:solidFill>
                <a:srgbClr val="00B05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18" name="Freeform 17"/>
            <p:cNvSpPr/>
            <p:nvPr/>
          </p:nvSpPr>
          <p:spPr>
            <a:xfrm>
              <a:off x="7722852" y="4825086"/>
              <a:ext cx="83824" cy="492690"/>
            </a:xfrm>
            <a:custGeom>
              <a:avLst/>
              <a:gdLst>
                <a:gd name="connsiteX0" fmla="*/ 95250 w 263525"/>
                <a:gd name="connsiteY0" fmla="*/ 0 h 1714500"/>
                <a:gd name="connsiteX1" fmla="*/ 247650 w 263525"/>
                <a:gd name="connsiteY1" fmla="*/ 1168400 h 1714500"/>
                <a:gd name="connsiteX2" fmla="*/ 0 w 263525"/>
                <a:gd name="connsiteY2" fmla="*/ 1714500 h 1714500"/>
              </a:gdLst>
              <a:ahLst/>
              <a:cxnLst>
                <a:cxn ang="0">
                  <a:pos x="connsiteX0" y="connsiteY0"/>
                </a:cxn>
                <a:cxn ang="0">
                  <a:pos x="connsiteX1" y="connsiteY1"/>
                </a:cxn>
                <a:cxn ang="0">
                  <a:pos x="connsiteX2" y="connsiteY2"/>
                </a:cxn>
              </a:cxnLst>
              <a:rect l="l" t="t" r="r" b="b"/>
              <a:pathLst>
                <a:path w="263525" h="1714500">
                  <a:moveTo>
                    <a:pt x="95250" y="0"/>
                  </a:moveTo>
                  <a:cubicBezTo>
                    <a:pt x="179387" y="441325"/>
                    <a:pt x="263525" y="882650"/>
                    <a:pt x="247650" y="1168400"/>
                  </a:cubicBezTo>
                  <a:cubicBezTo>
                    <a:pt x="231775" y="1454150"/>
                    <a:pt x="115887" y="1584325"/>
                    <a:pt x="0" y="1714500"/>
                  </a:cubicBezTo>
                </a:path>
              </a:pathLst>
            </a:custGeom>
            <a:ln w="6350">
              <a:solidFill>
                <a:srgbClr val="0000FF"/>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19" name="Freeform 18"/>
            <p:cNvSpPr/>
            <p:nvPr/>
          </p:nvSpPr>
          <p:spPr>
            <a:xfrm flipH="1">
              <a:off x="7568471" y="5388415"/>
              <a:ext cx="72622" cy="64335"/>
            </a:xfrm>
            <a:custGeom>
              <a:avLst/>
              <a:gdLst>
                <a:gd name="connsiteX0" fmla="*/ 0 w 218552"/>
                <a:gd name="connsiteY0" fmla="*/ 56103 h 191756"/>
                <a:gd name="connsiteX1" fmla="*/ 140677 w 218552"/>
                <a:gd name="connsiteY1" fmla="*/ 10886 h 191756"/>
                <a:gd name="connsiteX2" fmla="*/ 211016 w 218552"/>
                <a:gd name="connsiteY2" fmla="*/ 121417 h 191756"/>
                <a:gd name="connsiteX3" fmla="*/ 95460 w 218552"/>
                <a:gd name="connsiteY3" fmla="*/ 186732 h 191756"/>
                <a:gd name="connsiteX4" fmla="*/ 15073 w 218552"/>
                <a:gd name="connsiteY4" fmla="*/ 151562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52" h="191756">
                  <a:moveTo>
                    <a:pt x="0" y="56103"/>
                  </a:moveTo>
                  <a:cubicBezTo>
                    <a:pt x="52754" y="28051"/>
                    <a:pt x="105508" y="0"/>
                    <a:pt x="140677" y="10886"/>
                  </a:cubicBezTo>
                  <a:cubicBezTo>
                    <a:pt x="175846" y="21772"/>
                    <a:pt x="218552" y="92109"/>
                    <a:pt x="211016" y="121417"/>
                  </a:cubicBezTo>
                  <a:cubicBezTo>
                    <a:pt x="203480" y="150725"/>
                    <a:pt x="128117" y="181708"/>
                    <a:pt x="95460" y="186732"/>
                  </a:cubicBezTo>
                  <a:cubicBezTo>
                    <a:pt x="62803" y="191756"/>
                    <a:pt x="38938" y="171659"/>
                    <a:pt x="15073" y="151562"/>
                  </a:cubicBezTo>
                </a:path>
              </a:pathLst>
            </a:custGeom>
            <a:ln w="6350">
              <a:solidFill>
                <a:srgbClr val="0000FF"/>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rgbClr val="0000FF"/>
                </a:solidFill>
                <a:latin typeface="Calibri" panose="020F0502020204030204" pitchFamily="34" charset="0"/>
              </a:endParaRPr>
            </a:p>
          </p:txBody>
        </p:sp>
        <p:sp>
          <p:nvSpPr>
            <p:cNvPr id="20" name="Freeform 19"/>
            <p:cNvSpPr/>
            <p:nvPr/>
          </p:nvSpPr>
          <p:spPr>
            <a:xfrm>
              <a:off x="6685047" y="4923935"/>
              <a:ext cx="172837" cy="120278"/>
            </a:xfrm>
            <a:custGeom>
              <a:avLst/>
              <a:gdLst>
                <a:gd name="connsiteX0" fmla="*/ 349250 w 349250"/>
                <a:gd name="connsiteY0" fmla="*/ 0 h 273050"/>
                <a:gd name="connsiteX1" fmla="*/ 114300 w 349250"/>
                <a:gd name="connsiteY1" fmla="*/ 114300 h 273050"/>
                <a:gd name="connsiteX2" fmla="*/ 0 w 349250"/>
                <a:gd name="connsiteY2" fmla="*/ 273050 h 273050"/>
              </a:gdLst>
              <a:ahLst/>
              <a:cxnLst>
                <a:cxn ang="0">
                  <a:pos x="connsiteX0" y="connsiteY0"/>
                </a:cxn>
                <a:cxn ang="0">
                  <a:pos x="connsiteX1" y="connsiteY1"/>
                </a:cxn>
                <a:cxn ang="0">
                  <a:pos x="connsiteX2" y="connsiteY2"/>
                </a:cxn>
              </a:cxnLst>
              <a:rect l="l" t="t" r="r" b="b"/>
              <a:pathLst>
                <a:path w="349250" h="273050">
                  <a:moveTo>
                    <a:pt x="349250" y="0"/>
                  </a:moveTo>
                  <a:cubicBezTo>
                    <a:pt x="260879" y="34396"/>
                    <a:pt x="172508" y="68792"/>
                    <a:pt x="114300" y="114300"/>
                  </a:cubicBezTo>
                  <a:cubicBezTo>
                    <a:pt x="56092" y="159808"/>
                    <a:pt x="28046" y="216429"/>
                    <a:pt x="0" y="273050"/>
                  </a:cubicBezTo>
                </a:path>
              </a:pathLst>
            </a:custGeom>
            <a:ln>
              <a:solidFill>
                <a:srgbClr val="00B05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21" name="Freeform 20"/>
            <p:cNvSpPr/>
            <p:nvPr/>
          </p:nvSpPr>
          <p:spPr>
            <a:xfrm>
              <a:off x="6976038" y="5089153"/>
              <a:ext cx="375528" cy="124229"/>
            </a:xfrm>
            <a:custGeom>
              <a:avLst/>
              <a:gdLst>
                <a:gd name="connsiteX0" fmla="*/ 0 w 1479550"/>
                <a:gd name="connsiteY0" fmla="*/ 368300 h 368300"/>
                <a:gd name="connsiteX1" fmla="*/ 787400 w 1479550"/>
                <a:gd name="connsiteY1" fmla="*/ 234950 h 368300"/>
                <a:gd name="connsiteX2" fmla="*/ 1479550 w 1479550"/>
                <a:gd name="connsiteY2" fmla="*/ 0 h 368300"/>
              </a:gdLst>
              <a:ahLst/>
              <a:cxnLst>
                <a:cxn ang="0">
                  <a:pos x="connsiteX0" y="connsiteY0"/>
                </a:cxn>
                <a:cxn ang="0">
                  <a:pos x="connsiteX1" y="connsiteY1"/>
                </a:cxn>
                <a:cxn ang="0">
                  <a:pos x="connsiteX2" y="connsiteY2"/>
                </a:cxn>
              </a:cxnLst>
              <a:rect l="l" t="t" r="r" b="b"/>
              <a:pathLst>
                <a:path w="1479550" h="368300">
                  <a:moveTo>
                    <a:pt x="0" y="368300"/>
                  </a:moveTo>
                  <a:cubicBezTo>
                    <a:pt x="270404" y="332316"/>
                    <a:pt x="540808" y="296333"/>
                    <a:pt x="787400" y="234950"/>
                  </a:cubicBezTo>
                  <a:cubicBezTo>
                    <a:pt x="1033992" y="173567"/>
                    <a:pt x="1256771" y="86783"/>
                    <a:pt x="1479550" y="0"/>
                  </a:cubicBezTo>
                </a:path>
              </a:pathLst>
            </a:custGeom>
            <a:ln w="6350">
              <a:solidFill>
                <a:srgbClr val="FF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22" name="Freeform 21"/>
            <p:cNvSpPr/>
            <p:nvPr/>
          </p:nvSpPr>
          <p:spPr>
            <a:xfrm>
              <a:off x="6945873" y="4835003"/>
              <a:ext cx="386214" cy="72150"/>
            </a:xfrm>
            <a:custGeom>
              <a:avLst/>
              <a:gdLst>
                <a:gd name="connsiteX0" fmla="*/ 1149350 w 1149350"/>
                <a:gd name="connsiteY0" fmla="*/ 34925 h 130175"/>
                <a:gd name="connsiteX1" fmla="*/ 374650 w 1149350"/>
                <a:gd name="connsiteY1" fmla="*/ 15875 h 130175"/>
                <a:gd name="connsiteX2" fmla="*/ 0 w 1149350"/>
                <a:gd name="connsiteY2" fmla="*/ 130175 h 130175"/>
              </a:gdLst>
              <a:ahLst/>
              <a:cxnLst>
                <a:cxn ang="0">
                  <a:pos x="connsiteX0" y="connsiteY0"/>
                </a:cxn>
                <a:cxn ang="0">
                  <a:pos x="connsiteX1" y="connsiteY1"/>
                </a:cxn>
                <a:cxn ang="0">
                  <a:pos x="connsiteX2" y="connsiteY2"/>
                </a:cxn>
              </a:cxnLst>
              <a:rect l="l" t="t" r="r" b="b"/>
              <a:pathLst>
                <a:path w="1149350" h="130175">
                  <a:moveTo>
                    <a:pt x="1149350" y="34925"/>
                  </a:moveTo>
                  <a:cubicBezTo>
                    <a:pt x="857779" y="17462"/>
                    <a:pt x="566208" y="0"/>
                    <a:pt x="374650" y="15875"/>
                  </a:cubicBezTo>
                  <a:cubicBezTo>
                    <a:pt x="183092" y="31750"/>
                    <a:pt x="91546" y="80962"/>
                    <a:pt x="0" y="130175"/>
                  </a:cubicBezTo>
                </a:path>
              </a:pathLst>
            </a:custGeom>
            <a:ln w="6350">
              <a:solidFill>
                <a:srgbClr val="FF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23" name="Freeform 22"/>
            <p:cNvSpPr/>
            <p:nvPr/>
          </p:nvSpPr>
          <p:spPr>
            <a:xfrm rot="16200000" flipV="1">
              <a:off x="6877723" y="4870507"/>
              <a:ext cx="64641" cy="72277"/>
            </a:xfrm>
            <a:custGeom>
              <a:avLst/>
              <a:gdLst>
                <a:gd name="connsiteX0" fmla="*/ 0 w 218552"/>
                <a:gd name="connsiteY0" fmla="*/ 56103 h 191756"/>
                <a:gd name="connsiteX1" fmla="*/ 140677 w 218552"/>
                <a:gd name="connsiteY1" fmla="*/ 10886 h 191756"/>
                <a:gd name="connsiteX2" fmla="*/ 211016 w 218552"/>
                <a:gd name="connsiteY2" fmla="*/ 121417 h 191756"/>
                <a:gd name="connsiteX3" fmla="*/ 95460 w 218552"/>
                <a:gd name="connsiteY3" fmla="*/ 186732 h 191756"/>
                <a:gd name="connsiteX4" fmla="*/ 15073 w 218552"/>
                <a:gd name="connsiteY4" fmla="*/ 151562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52" h="191756">
                  <a:moveTo>
                    <a:pt x="0" y="56103"/>
                  </a:moveTo>
                  <a:cubicBezTo>
                    <a:pt x="52754" y="28051"/>
                    <a:pt x="105508" y="0"/>
                    <a:pt x="140677" y="10886"/>
                  </a:cubicBezTo>
                  <a:cubicBezTo>
                    <a:pt x="175846" y="21772"/>
                    <a:pt x="218552" y="92109"/>
                    <a:pt x="211016" y="121417"/>
                  </a:cubicBezTo>
                  <a:cubicBezTo>
                    <a:pt x="203480" y="150725"/>
                    <a:pt x="128117" y="181708"/>
                    <a:pt x="95460" y="186732"/>
                  </a:cubicBezTo>
                  <a:cubicBezTo>
                    <a:pt x="62803" y="191756"/>
                    <a:pt x="38938" y="171659"/>
                    <a:pt x="15073" y="151562"/>
                  </a:cubicBezTo>
                </a:path>
              </a:pathLst>
            </a:custGeom>
            <a:ln w="6350">
              <a:solidFill>
                <a:srgbClr val="00B05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24" name="Freeform 23"/>
            <p:cNvSpPr/>
            <p:nvPr/>
          </p:nvSpPr>
          <p:spPr>
            <a:xfrm flipH="1">
              <a:off x="7827563" y="5251092"/>
              <a:ext cx="123416" cy="96117"/>
            </a:xfrm>
            <a:custGeom>
              <a:avLst/>
              <a:gdLst>
                <a:gd name="connsiteX0" fmla="*/ 0 w 218552"/>
                <a:gd name="connsiteY0" fmla="*/ 56103 h 191756"/>
                <a:gd name="connsiteX1" fmla="*/ 140677 w 218552"/>
                <a:gd name="connsiteY1" fmla="*/ 10886 h 191756"/>
                <a:gd name="connsiteX2" fmla="*/ 211016 w 218552"/>
                <a:gd name="connsiteY2" fmla="*/ 121417 h 191756"/>
                <a:gd name="connsiteX3" fmla="*/ 95460 w 218552"/>
                <a:gd name="connsiteY3" fmla="*/ 186732 h 191756"/>
                <a:gd name="connsiteX4" fmla="*/ 15073 w 218552"/>
                <a:gd name="connsiteY4" fmla="*/ 151562 h 191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52" h="191756">
                  <a:moveTo>
                    <a:pt x="0" y="56103"/>
                  </a:moveTo>
                  <a:cubicBezTo>
                    <a:pt x="52754" y="28051"/>
                    <a:pt x="105508" y="0"/>
                    <a:pt x="140677" y="10886"/>
                  </a:cubicBezTo>
                  <a:cubicBezTo>
                    <a:pt x="175846" y="21772"/>
                    <a:pt x="218552" y="92109"/>
                    <a:pt x="211016" y="121417"/>
                  </a:cubicBezTo>
                  <a:cubicBezTo>
                    <a:pt x="203480" y="150725"/>
                    <a:pt x="128117" y="181708"/>
                    <a:pt x="95460" y="186732"/>
                  </a:cubicBezTo>
                  <a:cubicBezTo>
                    <a:pt x="62803" y="191756"/>
                    <a:pt x="38938" y="171659"/>
                    <a:pt x="15073" y="151562"/>
                  </a:cubicBezTo>
                </a:path>
              </a:pathLst>
            </a:custGeom>
            <a:ln w="635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rgbClr val="0000FF"/>
                </a:solidFill>
                <a:latin typeface="Calibri" panose="020F0502020204030204" pitchFamily="34" charset="0"/>
              </a:endParaRPr>
            </a:p>
          </p:txBody>
        </p:sp>
        <p:sp>
          <p:nvSpPr>
            <p:cNvPr id="26" name="TextBox 25"/>
            <p:cNvSpPr txBox="1"/>
            <p:nvPr/>
          </p:nvSpPr>
          <p:spPr>
            <a:xfrm>
              <a:off x="7058571" y="5345185"/>
              <a:ext cx="585991" cy="246221"/>
            </a:xfrm>
            <a:prstGeom prst="rect">
              <a:avLst/>
            </a:prstGeom>
            <a:noFill/>
          </p:spPr>
          <p:txBody>
            <a:bodyPr wrap="square" rtlCol="0">
              <a:spAutoFit/>
            </a:bodyPr>
            <a:lstStyle/>
            <a:p>
              <a:pPr algn="ctr"/>
              <a:r>
                <a:rPr lang="en-US" sz="600" dirty="0">
                  <a:latin typeface="Calibri" panose="020F0502020204030204" pitchFamily="34" charset="0"/>
                </a:rPr>
                <a:t>&lt;scroll&gt;</a:t>
              </a:r>
            </a:p>
          </p:txBody>
        </p:sp>
      </p:grpSp>
      <p:sp>
        <p:nvSpPr>
          <p:cNvPr id="27" name="Rectangle 26"/>
          <p:cNvSpPr/>
          <p:nvPr/>
        </p:nvSpPr>
        <p:spPr>
          <a:xfrm>
            <a:off x="5628862" y="904176"/>
            <a:ext cx="1099147" cy="300082"/>
          </a:xfrm>
          <a:prstGeom prst="rect">
            <a:avLst/>
          </a:prstGeom>
        </p:spPr>
        <p:txBody>
          <a:bodyPr wrap="none">
            <a:spAutoFit/>
          </a:bodyPr>
          <a:lstStyle/>
          <a:p>
            <a:pPr lvl="0"/>
            <a:r>
              <a:rPr lang="en-US" sz="1350" dirty="0">
                <a:latin typeface="Calibri" panose="020F0502020204030204" pitchFamily="34" charset="0"/>
              </a:rPr>
              <a:t>Powered by: </a:t>
            </a:r>
          </a:p>
        </p:txBody>
      </p:sp>
      <p:sp>
        <p:nvSpPr>
          <p:cNvPr id="34" name="TextBox 33"/>
          <p:cNvSpPr txBox="1"/>
          <p:nvPr/>
        </p:nvSpPr>
        <p:spPr>
          <a:xfrm>
            <a:off x="6693535" y="2510079"/>
            <a:ext cx="2102209" cy="738664"/>
          </a:xfrm>
          <a:prstGeom prst="rect">
            <a:avLst/>
          </a:prstGeom>
          <a:noFill/>
        </p:spPr>
        <p:txBody>
          <a:bodyPr wrap="square" rtlCol="0">
            <a:spAutoFit/>
          </a:bodyPr>
          <a:lstStyle/>
          <a:p>
            <a:r>
              <a:rPr lang="en-US" sz="1400" dirty="0">
                <a:latin typeface="Calibri" panose="020F0502020204030204" pitchFamily="34" charset="0"/>
              </a:rPr>
              <a:t>Analytics extract higher level individual and team behaviors</a:t>
            </a:r>
          </a:p>
        </p:txBody>
      </p:sp>
      <p:sp>
        <p:nvSpPr>
          <p:cNvPr id="35" name="Down Arrow 34"/>
          <p:cNvSpPr/>
          <p:nvPr/>
        </p:nvSpPr>
        <p:spPr>
          <a:xfrm>
            <a:off x="5921925" y="2216478"/>
            <a:ext cx="241043" cy="190633"/>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pic>
        <p:nvPicPr>
          <p:cNvPr id="36" name="Picture 35"/>
          <p:cNvPicPr>
            <a:picLocks noChangeAspect="1"/>
          </p:cNvPicPr>
          <p:nvPr/>
        </p:nvPicPr>
        <p:blipFill>
          <a:blip r:embed="rId6"/>
          <a:stretch>
            <a:fillRect/>
          </a:stretch>
        </p:blipFill>
        <p:spPr>
          <a:xfrm>
            <a:off x="5576414" y="2518143"/>
            <a:ext cx="951704" cy="707516"/>
          </a:xfrm>
          <a:prstGeom prst="rect">
            <a:avLst/>
          </a:prstGeom>
        </p:spPr>
      </p:pic>
      <p:pic>
        <p:nvPicPr>
          <p:cNvPr id="37" name="Picture 2" descr="Related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15764" t="6157" r="17569" b="16435"/>
          <a:stretch/>
        </p:blipFill>
        <p:spPr bwMode="auto">
          <a:xfrm>
            <a:off x="5575973" y="3601336"/>
            <a:ext cx="952584" cy="829542"/>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p:nvSpPr>
        <p:spPr>
          <a:xfrm>
            <a:off x="6693535" y="3582290"/>
            <a:ext cx="2102209" cy="954107"/>
          </a:xfrm>
          <a:prstGeom prst="rect">
            <a:avLst/>
          </a:prstGeom>
          <a:noFill/>
        </p:spPr>
        <p:txBody>
          <a:bodyPr wrap="square" rtlCol="0">
            <a:spAutoFit/>
          </a:bodyPr>
          <a:lstStyle/>
          <a:p>
            <a:r>
              <a:rPr lang="en-US" sz="1400" dirty="0">
                <a:latin typeface="Calibri" panose="020F0502020204030204" pitchFamily="34" charset="0"/>
              </a:rPr>
              <a:t>Alloy Agent API provides data to AIs, and controls to effect change in workspace </a:t>
            </a:r>
          </a:p>
        </p:txBody>
      </p:sp>
      <p:sp>
        <p:nvSpPr>
          <p:cNvPr id="40" name="Down Arrow 39"/>
          <p:cNvSpPr/>
          <p:nvPr/>
        </p:nvSpPr>
        <p:spPr>
          <a:xfrm>
            <a:off x="5931744" y="3300693"/>
            <a:ext cx="241043" cy="190633"/>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6" name="Title 5">
            <a:extLst>
              <a:ext uri="{FF2B5EF4-FFF2-40B4-BE49-F238E27FC236}">
                <a16:creationId xmlns:a16="http://schemas.microsoft.com/office/drawing/2014/main" id="{C6967D3A-9248-8346-A8C1-5F5E2A592BBE}"/>
              </a:ext>
            </a:extLst>
          </p:cNvPr>
          <p:cNvSpPr>
            <a:spLocks noGrp="1"/>
          </p:cNvSpPr>
          <p:nvPr>
            <p:ph type="title"/>
          </p:nvPr>
        </p:nvSpPr>
        <p:spPr>
          <a:xfrm>
            <a:off x="930672" y="35399"/>
            <a:ext cx="7766050" cy="857250"/>
          </a:xfrm>
        </p:spPr>
        <p:txBody>
          <a:bodyPr/>
          <a:lstStyle/>
          <a:p>
            <a:r>
              <a:rPr lang="en-US" sz="2800" dirty="0"/>
              <a:t>Instrumented Workspace Features</a:t>
            </a:r>
            <a:endParaRPr lang="en-US" dirty="0"/>
          </a:p>
        </p:txBody>
      </p:sp>
      <p:sp>
        <p:nvSpPr>
          <p:cNvPr id="33" name="Slide Number Placeholder 2">
            <a:extLst>
              <a:ext uri="{FF2B5EF4-FFF2-40B4-BE49-F238E27FC236}">
                <a16:creationId xmlns:a16="http://schemas.microsoft.com/office/drawing/2014/main" id="{20D07185-7E65-C845-AF9A-3149244A88FC}"/>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14</a:t>
            </a:fld>
            <a:endParaRPr lang="en-US" dirty="0"/>
          </a:p>
        </p:txBody>
      </p:sp>
    </p:spTree>
    <p:extLst>
      <p:ext uri="{BB962C8B-B14F-4D97-AF65-F5344CB8AC3E}">
        <p14:creationId xmlns:p14="http://schemas.microsoft.com/office/powerpoint/2010/main" val="357060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112103" y="3276255"/>
            <a:ext cx="6919794" cy="1400383"/>
          </a:xfrm>
          <a:prstGeom prst="rect">
            <a:avLst/>
          </a:prstGeom>
        </p:spPr>
        <p:txBody>
          <a:bodyPr wrap="square">
            <a:spAutoFit/>
          </a:bodyPr>
          <a:lstStyle/>
          <a:p>
            <a:pPr>
              <a:spcAft>
                <a:spcPts val="225"/>
              </a:spcAft>
            </a:pPr>
            <a:r>
              <a:rPr lang="en-US" sz="1600" u="sng" dirty="0">
                <a:latin typeface="Calibri" panose="020F0502020204030204" pitchFamily="34" charset="0"/>
              </a:rPr>
              <a:t>Alloy Agents assist human teammates in several roles</a:t>
            </a:r>
          </a:p>
          <a:p>
            <a:pPr marL="214313" indent="-214313">
              <a:spcAft>
                <a:spcPts val="225"/>
              </a:spcAft>
              <a:buFont typeface="Arial" panose="020B0604020202020204" pitchFamily="34" charset="0"/>
              <a:buChar char="•"/>
            </a:pPr>
            <a:r>
              <a:rPr lang="en-US" sz="1600" dirty="0">
                <a:latin typeface="Calibri" panose="020F0502020204030204" pitchFamily="34" charset="0"/>
              </a:rPr>
              <a:t>Team architect provides user matching</a:t>
            </a:r>
          </a:p>
          <a:p>
            <a:pPr marL="214313" indent="-214313">
              <a:spcAft>
                <a:spcPts val="225"/>
              </a:spcAft>
              <a:buFont typeface="Arial" panose="020B0604020202020204" pitchFamily="34" charset="0"/>
              <a:buChar char="•"/>
            </a:pPr>
            <a:r>
              <a:rPr lang="en-US" sz="1600" dirty="0">
                <a:latin typeface="Calibri" panose="020F0502020204030204" pitchFamily="34" charset="0"/>
              </a:rPr>
              <a:t>Artifact analysis provides coding support</a:t>
            </a:r>
          </a:p>
          <a:p>
            <a:pPr marL="214313" indent="-214313">
              <a:spcAft>
                <a:spcPts val="225"/>
              </a:spcAft>
              <a:buFont typeface="Arial" panose="020B0604020202020204" pitchFamily="34" charset="0"/>
              <a:buChar char="•"/>
            </a:pPr>
            <a:r>
              <a:rPr lang="en-US" sz="1600" dirty="0">
                <a:latin typeface="Calibri" panose="020F0502020204030204" pitchFamily="34" charset="0"/>
              </a:rPr>
              <a:t>The Adversarial Agent works with teams to improve their algorithms though adversarial AI.</a:t>
            </a:r>
          </a:p>
        </p:txBody>
      </p:sp>
      <p:grpSp>
        <p:nvGrpSpPr>
          <p:cNvPr id="16" name="Group 15">
            <a:extLst>
              <a:ext uri="{FF2B5EF4-FFF2-40B4-BE49-F238E27FC236}">
                <a16:creationId xmlns:a16="http://schemas.microsoft.com/office/drawing/2014/main" id="{9C6D425A-CD61-484C-923C-B77B578F442A}"/>
              </a:ext>
            </a:extLst>
          </p:cNvPr>
          <p:cNvGrpSpPr/>
          <p:nvPr/>
        </p:nvGrpSpPr>
        <p:grpSpPr>
          <a:xfrm>
            <a:off x="1448657" y="1081934"/>
            <a:ext cx="6043486" cy="2013084"/>
            <a:chOff x="1550257" y="1509165"/>
            <a:chExt cx="6043486" cy="2013084"/>
          </a:xfrm>
        </p:grpSpPr>
        <p:pic>
          <p:nvPicPr>
            <p:cNvPr id="17" name="Picture 16">
              <a:extLst>
                <a:ext uri="{FF2B5EF4-FFF2-40B4-BE49-F238E27FC236}">
                  <a16:creationId xmlns:a16="http://schemas.microsoft.com/office/drawing/2014/main" id="{2136CD9B-1F43-BD4F-91E9-95F3B91D1118}"/>
                </a:ext>
              </a:extLst>
            </p:cNvPr>
            <p:cNvPicPr>
              <a:picLocks noChangeAspect="1"/>
            </p:cNvPicPr>
            <p:nvPr/>
          </p:nvPicPr>
          <p:blipFill>
            <a:blip r:embed="rId3">
              <a:grayscl/>
            </a:blip>
            <a:stretch>
              <a:fillRect/>
            </a:stretch>
          </p:blipFill>
          <p:spPr>
            <a:xfrm>
              <a:off x="1550257" y="1509165"/>
              <a:ext cx="6043486" cy="2013084"/>
            </a:xfrm>
            <a:prstGeom prst="rect">
              <a:avLst/>
            </a:prstGeom>
          </p:spPr>
        </p:pic>
        <p:sp>
          <p:nvSpPr>
            <p:cNvPr id="18" name="TextBox 17">
              <a:extLst>
                <a:ext uri="{FF2B5EF4-FFF2-40B4-BE49-F238E27FC236}">
                  <a16:creationId xmlns:a16="http://schemas.microsoft.com/office/drawing/2014/main" id="{3A6FFC89-3626-1D4C-82E7-E20D01F078A2}"/>
                </a:ext>
              </a:extLst>
            </p:cNvPr>
            <p:cNvSpPr txBox="1"/>
            <p:nvPr/>
          </p:nvSpPr>
          <p:spPr>
            <a:xfrm>
              <a:off x="2526351" y="2561969"/>
              <a:ext cx="1051123" cy="178155"/>
            </a:xfrm>
            <a:prstGeom prst="rect">
              <a:avLst/>
            </a:prstGeom>
            <a:solidFill>
              <a:schemeClr val="bg1">
                <a:lumMod val="65000"/>
              </a:schemeClr>
            </a:solidFill>
            <a:ln>
              <a:noFill/>
            </a:ln>
          </p:spPr>
          <p:txBody>
            <a:bodyPr wrap="square" lIns="0" tIns="0" rIns="0" bIns="0" rtlCol="0" anchor="ctr" anchorCtr="0">
              <a:noAutofit/>
            </a:bodyPr>
            <a:lstStyle/>
            <a:p>
              <a:pPr algn="ctr"/>
              <a:r>
                <a:rPr lang="en-US" sz="800" dirty="0">
                  <a:latin typeface="Calibri" panose="020F0502020204030204" pitchFamily="34" charset="0"/>
                </a:rPr>
                <a:t>Partner Platform</a:t>
              </a:r>
            </a:p>
          </p:txBody>
        </p:sp>
      </p:grpSp>
      <p:pic>
        <p:nvPicPr>
          <p:cNvPr id="19" name="Picture 18">
            <a:extLst>
              <a:ext uri="{FF2B5EF4-FFF2-40B4-BE49-F238E27FC236}">
                <a16:creationId xmlns:a16="http://schemas.microsoft.com/office/drawing/2014/main" id="{3B5470D0-5BF5-2B43-81CA-710542306CAC}"/>
              </a:ext>
            </a:extLst>
          </p:cNvPr>
          <p:cNvPicPr>
            <a:picLocks noChangeAspect="1"/>
          </p:cNvPicPr>
          <p:nvPr/>
        </p:nvPicPr>
        <p:blipFill rotWithShape="1">
          <a:blip r:embed="rId3"/>
          <a:srcRect l="38493" t="15409" r="32278" b="42008"/>
          <a:stretch/>
        </p:blipFill>
        <p:spPr>
          <a:xfrm>
            <a:off x="3774956" y="1392076"/>
            <a:ext cx="1766466" cy="857250"/>
          </a:xfrm>
          <a:prstGeom prst="rect">
            <a:avLst/>
          </a:prstGeom>
        </p:spPr>
      </p:pic>
      <p:sp>
        <p:nvSpPr>
          <p:cNvPr id="4" name="Title 3">
            <a:extLst>
              <a:ext uri="{FF2B5EF4-FFF2-40B4-BE49-F238E27FC236}">
                <a16:creationId xmlns:a16="http://schemas.microsoft.com/office/drawing/2014/main" id="{F36C9C77-A278-894F-A008-13872F67B29E}"/>
              </a:ext>
            </a:extLst>
          </p:cNvPr>
          <p:cNvSpPr>
            <a:spLocks noGrp="1"/>
          </p:cNvSpPr>
          <p:nvPr>
            <p:ph type="title"/>
          </p:nvPr>
        </p:nvSpPr>
        <p:spPr>
          <a:xfrm>
            <a:off x="930672" y="35399"/>
            <a:ext cx="7766050" cy="857250"/>
          </a:xfrm>
        </p:spPr>
        <p:txBody>
          <a:bodyPr>
            <a:normAutofit/>
          </a:bodyPr>
          <a:lstStyle/>
          <a:p>
            <a:r>
              <a:rPr lang="en-US" sz="2800" dirty="0"/>
              <a:t>Alloy Agents Overview</a:t>
            </a:r>
          </a:p>
        </p:txBody>
      </p:sp>
      <p:sp>
        <p:nvSpPr>
          <p:cNvPr id="21" name="Slide Number Placeholder 2">
            <a:extLst>
              <a:ext uri="{FF2B5EF4-FFF2-40B4-BE49-F238E27FC236}">
                <a16:creationId xmlns:a16="http://schemas.microsoft.com/office/drawing/2014/main" id="{A0929A6E-2B9D-4F41-B941-AA05AC0309E0}"/>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15</a:t>
            </a:fld>
            <a:endParaRPr lang="en-US" dirty="0"/>
          </a:p>
        </p:txBody>
      </p:sp>
    </p:spTree>
    <p:extLst>
      <p:ext uri="{BB962C8B-B14F-4D97-AF65-F5344CB8AC3E}">
        <p14:creationId xmlns:p14="http://schemas.microsoft.com/office/powerpoint/2010/main" val="9634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FAB1FBC7-66F5-4CD3-8DC8-B7220DF85C7C}"/>
              </a:ext>
            </a:extLst>
          </p:cNvPr>
          <p:cNvSpPr/>
          <p:nvPr/>
        </p:nvSpPr>
        <p:spPr>
          <a:xfrm>
            <a:off x="5722121" y="1094903"/>
            <a:ext cx="1547928" cy="336628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startAt="3"/>
            </a:pPr>
            <a:r>
              <a:rPr lang="en-US" sz="1050" dirty="0">
                <a:solidFill>
                  <a:schemeClr val="tx1"/>
                </a:solidFill>
                <a:latin typeface="Calibri" panose="020F0502020204030204" pitchFamily="34" charset="0"/>
              </a:rPr>
              <a:t>Optimally assign teams within each group</a:t>
            </a:r>
          </a:p>
        </p:txBody>
      </p:sp>
      <p:sp>
        <p:nvSpPr>
          <p:cNvPr id="123" name="Callout: Right Arrow 122">
            <a:extLst>
              <a:ext uri="{FF2B5EF4-FFF2-40B4-BE49-F238E27FC236}">
                <a16:creationId xmlns:a16="http://schemas.microsoft.com/office/drawing/2014/main" id="{A42C9CDF-6D58-46A1-8918-741C9D7D42B4}"/>
              </a:ext>
            </a:extLst>
          </p:cNvPr>
          <p:cNvSpPr/>
          <p:nvPr/>
        </p:nvSpPr>
        <p:spPr>
          <a:xfrm>
            <a:off x="3440706" y="1091324"/>
            <a:ext cx="2672525" cy="3366287"/>
          </a:xfrm>
          <a:prstGeom prst="rightArrowCallout">
            <a:avLst>
              <a:gd name="adj1" fmla="val 15110"/>
              <a:gd name="adj2" fmla="val 13532"/>
              <a:gd name="adj3" fmla="val 9937"/>
              <a:gd name="adj4" fmla="val 85534"/>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Ins="102870" rtlCol="0" anchor="t"/>
          <a:lstStyle/>
          <a:p>
            <a:pPr marL="257175" indent="-171450">
              <a:buFont typeface="+mj-lt"/>
              <a:buAutoNum type="arabicPeriod" startAt="2"/>
            </a:pPr>
            <a:r>
              <a:rPr lang="en-US" sz="1050" dirty="0">
                <a:solidFill>
                  <a:schemeClr val="tx1"/>
                </a:solidFill>
                <a:latin typeface="Calibri" panose="020F0502020204030204" pitchFamily="34" charset="0"/>
              </a:rPr>
              <a:t>Use scores to divide participants into 4 groups</a:t>
            </a:r>
          </a:p>
        </p:txBody>
      </p:sp>
      <p:sp>
        <p:nvSpPr>
          <p:cNvPr id="9" name="Callout: Right Arrow 8">
            <a:extLst>
              <a:ext uri="{FF2B5EF4-FFF2-40B4-BE49-F238E27FC236}">
                <a16:creationId xmlns:a16="http://schemas.microsoft.com/office/drawing/2014/main" id="{4591956A-75EA-43C5-9FF9-69200F0B6764}"/>
              </a:ext>
            </a:extLst>
          </p:cNvPr>
          <p:cNvSpPr/>
          <p:nvPr/>
        </p:nvSpPr>
        <p:spPr>
          <a:xfrm>
            <a:off x="1836959" y="1090966"/>
            <a:ext cx="2046809" cy="3366287"/>
          </a:xfrm>
          <a:prstGeom prst="rightArrowCallout">
            <a:avLst>
              <a:gd name="adj1" fmla="val 19519"/>
              <a:gd name="adj2" fmla="val 16664"/>
              <a:gd name="adj3" fmla="val 12712"/>
              <a:gd name="adj4" fmla="val 81162"/>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a:pPr>
            <a:r>
              <a:rPr lang="en-US" sz="1050" dirty="0">
                <a:solidFill>
                  <a:schemeClr val="tx1"/>
                </a:solidFill>
                <a:latin typeface="Calibri" panose="020F0502020204030204" pitchFamily="34" charset="0"/>
              </a:rPr>
              <a:t>Transform participant surveys into skill and trust scores</a:t>
            </a:r>
          </a:p>
        </p:txBody>
      </p:sp>
      <p:sp>
        <p:nvSpPr>
          <p:cNvPr id="177" name="Rectangle 176">
            <a:extLst>
              <a:ext uri="{FF2B5EF4-FFF2-40B4-BE49-F238E27FC236}">
                <a16:creationId xmlns:a16="http://schemas.microsoft.com/office/drawing/2014/main" id="{AD9337AD-710F-44A0-A977-2CEBACF5F84F}"/>
              </a:ext>
            </a:extLst>
          </p:cNvPr>
          <p:cNvSpPr/>
          <p:nvPr/>
        </p:nvSpPr>
        <p:spPr>
          <a:xfrm>
            <a:off x="1175580" y="2711041"/>
            <a:ext cx="597622" cy="710783"/>
          </a:xfrm>
          <a:prstGeom prst="rect">
            <a:avLst/>
          </a:prstGeom>
          <a:solidFill>
            <a:schemeClr val="bg1"/>
          </a:solid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225"/>
              </a:spcAft>
            </a:pPr>
            <a:r>
              <a:rPr lang="en-US" sz="675" dirty="0">
                <a:solidFill>
                  <a:schemeClr val="tx1"/>
                </a:solidFill>
                <a:latin typeface="Calibri" panose="020F0502020204030204" pitchFamily="34" charset="0"/>
              </a:rPr>
              <a:t>Participant Surveys</a:t>
            </a:r>
          </a:p>
          <a:p>
            <a:pPr algn="ctr"/>
            <a:r>
              <a:rPr lang="en-US" sz="600" dirty="0">
                <a:solidFill>
                  <a:schemeClr val="tx1"/>
                </a:solidFill>
                <a:latin typeface="Calibri" panose="020F0502020204030204" pitchFamily="34" charset="0"/>
              </a:rPr>
              <a:t>Demographics</a:t>
            </a:r>
          </a:p>
          <a:p>
            <a:pPr algn="ctr"/>
            <a:r>
              <a:rPr lang="en-US" sz="600" dirty="0">
                <a:solidFill>
                  <a:schemeClr val="tx1"/>
                </a:solidFill>
                <a:latin typeface="Calibri" panose="020F0502020204030204" pitchFamily="34" charset="0"/>
              </a:rPr>
              <a:t>Education</a:t>
            </a:r>
          </a:p>
          <a:p>
            <a:pPr algn="ctr"/>
            <a:r>
              <a:rPr lang="en-US" sz="600" dirty="0">
                <a:solidFill>
                  <a:schemeClr val="tx1"/>
                </a:solidFill>
                <a:latin typeface="Calibri" panose="020F0502020204030204" pitchFamily="34" charset="0"/>
              </a:rPr>
              <a:t>Experience</a:t>
            </a:r>
          </a:p>
          <a:p>
            <a:pPr algn="ctr"/>
            <a:r>
              <a:rPr lang="en-US" sz="600" dirty="0">
                <a:solidFill>
                  <a:schemeClr val="tx1"/>
                </a:solidFill>
                <a:latin typeface="Calibri" panose="020F0502020204030204" pitchFamily="34" charset="0"/>
              </a:rPr>
              <a:t>Personality</a:t>
            </a:r>
          </a:p>
        </p:txBody>
      </p:sp>
      <p:cxnSp>
        <p:nvCxnSpPr>
          <p:cNvPr id="178" name="Straight Arrow Connector 177">
            <a:extLst>
              <a:ext uri="{FF2B5EF4-FFF2-40B4-BE49-F238E27FC236}">
                <a16:creationId xmlns:a16="http://schemas.microsoft.com/office/drawing/2014/main" id="{CC410F16-7E07-44BE-B44F-ED78DD525347}"/>
              </a:ext>
            </a:extLst>
          </p:cNvPr>
          <p:cNvCxnSpPr>
            <a:cxnSpLocks/>
          </p:cNvCxnSpPr>
          <p:nvPr/>
        </p:nvCxnSpPr>
        <p:spPr>
          <a:xfrm>
            <a:off x="1770035" y="3059623"/>
            <a:ext cx="205740" cy="5006"/>
          </a:xfrm>
          <a:prstGeom prst="straightConnector1">
            <a:avLst/>
          </a:prstGeom>
          <a:ln>
            <a:solidFill>
              <a:schemeClr val="tx1">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66" name="Group 165">
            <a:extLst>
              <a:ext uri="{FF2B5EF4-FFF2-40B4-BE49-F238E27FC236}">
                <a16:creationId xmlns:a16="http://schemas.microsoft.com/office/drawing/2014/main" id="{83863794-65F4-47A4-AF0F-039EA2DA2C1C}"/>
              </a:ext>
            </a:extLst>
          </p:cNvPr>
          <p:cNvGrpSpPr/>
          <p:nvPr/>
        </p:nvGrpSpPr>
        <p:grpSpPr>
          <a:xfrm>
            <a:off x="1905986" y="2432338"/>
            <a:ext cx="1443379" cy="1297576"/>
            <a:chOff x="3968848" y="3046094"/>
            <a:chExt cx="1924505" cy="1730101"/>
          </a:xfrm>
        </p:grpSpPr>
        <p:grpSp>
          <p:nvGrpSpPr>
            <p:cNvPr id="167" name="Group 166">
              <a:extLst>
                <a:ext uri="{FF2B5EF4-FFF2-40B4-BE49-F238E27FC236}">
                  <a16:creationId xmlns:a16="http://schemas.microsoft.com/office/drawing/2014/main" id="{9645A821-712E-4ED3-9D61-F1E903188452}"/>
                </a:ext>
              </a:extLst>
            </p:cNvPr>
            <p:cNvGrpSpPr/>
            <p:nvPr/>
          </p:nvGrpSpPr>
          <p:grpSpPr>
            <a:xfrm>
              <a:off x="3968848" y="3046094"/>
              <a:ext cx="1924505" cy="1446532"/>
              <a:chOff x="3890436" y="3041189"/>
              <a:chExt cx="1924505" cy="1446532"/>
            </a:xfrm>
          </p:grpSpPr>
          <p:grpSp>
            <p:nvGrpSpPr>
              <p:cNvPr id="169" name="Group 168">
                <a:extLst>
                  <a:ext uri="{FF2B5EF4-FFF2-40B4-BE49-F238E27FC236}">
                    <a16:creationId xmlns:a16="http://schemas.microsoft.com/office/drawing/2014/main" id="{516FF9C5-9A0F-42CB-BD76-0EEAB4FEBF34}"/>
                  </a:ext>
                </a:extLst>
              </p:cNvPr>
              <p:cNvGrpSpPr/>
              <p:nvPr/>
            </p:nvGrpSpPr>
            <p:grpSpPr>
              <a:xfrm>
                <a:off x="3890436" y="3041189"/>
                <a:ext cx="1924505" cy="1446532"/>
                <a:chOff x="4713229" y="3188070"/>
                <a:chExt cx="2318359" cy="1729594"/>
              </a:xfrm>
            </p:grpSpPr>
            <p:grpSp>
              <p:nvGrpSpPr>
                <p:cNvPr id="201" name="Group 200">
                  <a:extLst>
                    <a:ext uri="{FF2B5EF4-FFF2-40B4-BE49-F238E27FC236}">
                      <a16:creationId xmlns:a16="http://schemas.microsoft.com/office/drawing/2014/main" id="{E2195D12-CF5F-405F-B9D3-E914887451B4}"/>
                    </a:ext>
                  </a:extLst>
                </p:cNvPr>
                <p:cNvGrpSpPr/>
                <p:nvPr/>
              </p:nvGrpSpPr>
              <p:grpSpPr>
                <a:xfrm>
                  <a:off x="4713229" y="3188070"/>
                  <a:ext cx="2318359" cy="1729594"/>
                  <a:chOff x="5321204" y="2613659"/>
                  <a:chExt cx="2318359" cy="1729594"/>
                </a:xfrm>
              </p:grpSpPr>
              <p:sp>
                <p:nvSpPr>
                  <p:cNvPr id="203" name="Rectangle 202">
                    <a:extLst>
                      <a:ext uri="{FF2B5EF4-FFF2-40B4-BE49-F238E27FC236}">
                        <a16:creationId xmlns:a16="http://schemas.microsoft.com/office/drawing/2014/main" id="{E4C0888D-16CE-436A-B95A-B3642CA76398}"/>
                      </a:ext>
                    </a:extLst>
                  </p:cNvPr>
                  <p:cNvSpPr>
                    <a:spLocks noChangeAspect="1"/>
                  </p:cNvSpPr>
                  <p:nvPr/>
                </p:nvSpPr>
                <p:spPr>
                  <a:xfrm>
                    <a:off x="5754461" y="2694766"/>
                    <a:ext cx="1790258" cy="1630455"/>
                  </a:xfrm>
                  <a:prstGeom prst="rect">
                    <a:avLst/>
                  </a:prstGeom>
                  <a:solidFill>
                    <a:srgbClr val="FFFFFF"/>
                  </a:solidFill>
                  <a:ln w="6350">
                    <a:noFill/>
                  </a:ln>
                </p:spPr>
                <p:style>
                  <a:lnRef idx="2">
                    <a:schemeClr val="accent6"/>
                  </a:lnRef>
                  <a:fillRef idx="1">
                    <a:schemeClr val="lt1"/>
                  </a:fillRef>
                  <a:effectRef idx="0">
                    <a:schemeClr val="accent6"/>
                  </a:effectRef>
                  <a:fontRef idx="minor">
                    <a:schemeClr val="dk1"/>
                  </a:fontRef>
                </p:style>
                <p:txBody>
                  <a:bodyPr rtlCol="0" anchor="t"/>
                  <a:lstStyle/>
                  <a:p>
                    <a:pPr algn="ctr">
                      <a:spcAft>
                        <a:spcPts val="300"/>
                      </a:spcAft>
                    </a:pPr>
                    <a:endParaRPr lang="en-US" sz="600" dirty="0">
                      <a:solidFill>
                        <a:schemeClr val="tx1"/>
                      </a:solidFill>
                      <a:latin typeface="Calibri" panose="020F0502020204030204" pitchFamily="34" charset="0"/>
                    </a:endParaRPr>
                  </a:p>
                </p:txBody>
              </p:sp>
              <p:grpSp>
                <p:nvGrpSpPr>
                  <p:cNvPr id="204" name="Group 203">
                    <a:extLst>
                      <a:ext uri="{FF2B5EF4-FFF2-40B4-BE49-F238E27FC236}">
                        <a16:creationId xmlns:a16="http://schemas.microsoft.com/office/drawing/2014/main" id="{0E495B5F-026C-4A76-BCB3-31DF1B0F565E}"/>
                      </a:ext>
                    </a:extLst>
                  </p:cNvPr>
                  <p:cNvGrpSpPr/>
                  <p:nvPr/>
                </p:nvGrpSpPr>
                <p:grpSpPr>
                  <a:xfrm>
                    <a:off x="5321204" y="2613659"/>
                    <a:ext cx="2318359" cy="1729594"/>
                    <a:chOff x="6070528" y="2145465"/>
                    <a:chExt cx="2318359" cy="1729594"/>
                  </a:xfrm>
                </p:grpSpPr>
                <p:grpSp>
                  <p:nvGrpSpPr>
                    <p:cNvPr id="205" name="Group 204">
                      <a:extLst>
                        <a:ext uri="{FF2B5EF4-FFF2-40B4-BE49-F238E27FC236}">
                          <a16:creationId xmlns:a16="http://schemas.microsoft.com/office/drawing/2014/main" id="{0BC1C3EA-DE46-4015-91CF-7C7625BD351F}"/>
                        </a:ext>
                      </a:extLst>
                    </p:cNvPr>
                    <p:cNvGrpSpPr/>
                    <p:nvPr/>
                  </p:nvGrpSpPr>
                  <p:grpSpPr>
                    <a:xfrm>
                      <a:off x="6070528" y="2145465"/>
                      <a:ext cx="2318359" cy="1729594"/>
                      <a:chOff x="6413461" y="2337441"/>
                      <a:chExt cx="1904539" cy="1559372"/>
                    </a:xfrm>
                  </p:grpSpPr>
                  <p:cxnSp>
                    <p:nvCxnSpPr>
                      <p:cNvPr id="207" name="Straight Arrow Connector 206">
                        <a:extLst>
                          <a:ext uri="{FF2B5EF4-FFF2-40B4-BE49-F238E27FC236}">
                            <a16:creationId xmlns:a16="http://schemas.microsoft.com/office/drawing/2014/main" id="{0C59A78B-C100-40E9-BF79-7AF5DF1C7C8D}"/>
                          </a:ext>
                        </a:extLst>
                      </p:cNvPr>
                      <p:cNvCxnSpPr>
                        <a:cxnSpLocks/>
                      </p:cNvCxnSpPr>
                      <p:nvPr/>
                    </p:nvCxnSpPr>
                    <p:spPr>
                      <a:xfrm flipH="1" flipV="1">
                        <a:off x="6755394" y="2337441"/>
                        <a:ext cx="9790" cy="1559372"/>
                      </a:xfrm>
                      <a:prstGeom prst="straightConnector1">
                        <a:avLst/>
                      </a:prstGeom>
                      <a:ln>
                        <a:tailEnd type="arrow" w="lg" len="sm"/>
                      </a:ln>
                    </p:spPr>
                    <p:style>
                      <a:lnRef idx="2">
                        <a:schemeClr val="dk1"/>
                      </a:lnRef>
                      <a:fillRef idx="0">
                        <a:schemeClr val="dk1"/>
                      </a:fillRef>
                      <a:effectRef idx="1">
                        <a:schemeClr val="dk1"/>
                      </a:effectRef>
                      <a:fontRef idx="minor">
                        <a:schemeClr val="tx1"/>
                      </a:fontRef>
                    </p:style>
                  </p:cxnSp>
                  <p:cxnSp>
                    <p:nvCxnSpPr>
                      <p:cNvPr id="208" name="Straight Arrow Connector 207">
                        <a:extLst>
                          <a:ext uri="{FF2B5EF4-FFF2-40B4-BE49-F238E27FC236}">
                            <a16:creationId xmlns:a16="http://schemas.microsoft.com/office/drawing/2014/main" id="{3B66B3EC-12B2-4D13-B9BE-A1EA67442E26}"/>
                          </a:ext>
                        </a:extLst>
                      </p:cNvPr>
                      <p:cNvCxnSpPr>
                        <a:cxnSpLocks/>
                      </p:cNvCxnSpPr>
                      <p:nvPr/>
                    </p:nvCxnSpPr>
                    <p:spPr>
                      <a:xfrm rot="5400000" flipH="1" flipV="1">
                        <a:off x="7533419" y="3109484"/>
                        <a:ext cx="9790" cy="1559372"/>
                      </a:xfrm>
                      <a:prstGeom prst="straightConnector1">
                        <a:avLst/>
                      </a:prstGeom>
                      <a:ln>
                        <a:tailEnd type="arrow" w="lg" len="sm"/>
                      </a:ln>
                    </p:spPr>
                    <p:style>
                      <a:lnRef idx="2">
                        <a:schemeClr val="dk1"/>
                      </a:lnRef>
                      <a:fillRef idx="0">
                        <a:schemeClr val="dk1"/>
                      </a:fillRef>
                      <a:effectRef idx="1">
                        <a:schemeClr val="dk1"/>
                      </a:effectRef>
                      <a:fontRef idx="minor">
                        <a:schemeClr val="tx1"/>
                      </a:fontRef>
                    </p:style>
                  </p:cxnSp>
                  <p:sp>
                    <p:nvSpPr>
                      <p:cNvPr id="209" name="TextBox 208">
                        <a:extLst>
                          <a:ext uri="{FF2B5EF4-FFF2-40B4-BE49-F238E27FC236}">
                            <a16:creationId xmlns:a16="http://schemas.microsoft.com/office/drawing/2014/main" id="{E5B7F151-662C-469D-A01D-E2D995934A30}"/>
                          </a:ext>
                        </a:extLst>
                      </p:cNvPr>
                      <p:cNvSpPr txBox="1"/>
                      <p:nvPr/>
                    </p:nvSpPr>
                    <p:spPr>
                      <a:xfrm>
                        <a:off x="6413461" y="2340209"/>
                        <a:ext cx="411188" cy="1345347"/>
                      </a:xfrm>
                      <a:prstGeom prst="rect">
                        <a:avLst/>
                      </a:prstGeom>
                      <a:noFill/>
                    </p:spPr>
                    <p:txBody>
                      <a:bodyPr vert="vert270" wrap="square" rtlCol="0">
                        <a:spAutoFit/>
                      </a:bodyPr>
                      <a:lstStyle/>
                      <a:p>
                        <a:r>
                          <a:rPr lang="en-US" sz="825" dirty="0">
                            <a:latin typeface="Calibri" panose="020F0502020204030204" pitchFamily="34" charset="0"/>
                          </a:rPr>
                          <a:t>Trust Score</a:t>
                        </a:r>
                      </a:p>
                    </p:txBody>
                  </p:sp>
                </p:grpSp>
                <p:sp>
                  <p:nvSpPr>
                    <p:cNvPr id="206" name="Oval 205">
                      <a:extLst>
                        <a:ext uri="{FF2B5EF4-FFF2-40B4-BE49-F238E27FC236}">
                          <a16:creationId xmlns:a16="http://schemas.microsoft.com/office/drawing/2014/main" id="{98EC7DC7-E2BB-4786-A179-34EB7C7AFD0C}"/>
                        </a:ext>
                      </a:extLst>
                    </p:cNvPr>
                    <p:cNvSpPr>
                      <a:spLocks noChangeAspect="1"/>
                    </p:cNvSpPr>
                    <p:nvPr/>
                  </p:nvSpPr>
                  <p:spPr>
                    <a:xfrm>
                      <a:off x="7826887" y="2429509"/>
                      <a:ext cx="56992" cy="64008"/>
                    </a:xfrm>
                    <a:prstGeom prst="ellipse">
                      <a:avLst/>
                    </a:prstGeom>
                    <a:solidFill>
                      <a:schemeClr val="bg1">
                        <a:lumMod val="50000"/>
                      </a:schemeClr>
                    </a:solidFill>
                    <a:ln>
                      <a:solidFill>
                        <a:schemeClr val="bg1">
                          <a:lumMod val="50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grpSp>
            </p:grpSp>
            <p:sp>
              <p:nvSpPr>
                <p:cNvPr id="202" name="Oval 201">
                  <a:extLst>
                    <a:ext uri="{FF2B5EF4-FFF2-40B4-BE49-F238E27FC236}">
                      <a16:creationId xmlns:a16="http://schemas.microsoft.com/office/drawing/2014/main" id="{F63D0612-0A96-4EFC-8FAF-8EC4AEE7FFE0}"/>
                    </a:ext>
                  </a:extLst>
                </p:cNvPr>
                <p:cNvSpPr>
                  <a:spLocks noChangeAspect="1"/>
                </p:cNvSpPr>
                <p:nvPr/>
              </p:nvSpPr>
              <p:spPr>
                <a:xfrm>
                  <a:off x="6672498" y="3882340"/>
                  <a:ext cx="56992" cy="64009"/>
                </a:xfrm>
                <a:prstGeom prst="ellipse">
                  <a:avLst/>
                </a:prstGeom>
                <a:solidFill>
                  <a:schemeClr val="bg1">
                    <a:lumMod val="50000"/>
                  </a:schemeClr>
                </a:solidFill>
                <a:ln>
                  <a:solidFill>
                    <a:schemeClr val="bg1">
                      <a:lumMod val="50000"/>
                    </a:schemeClr>
                  </a:solidFill>
                </a:ln>
                <a:effectLst>
                  <a:glow rad="1397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grpSp>
          <p:grpSp>
            <p:nvGrpSpPr>
              <p:cNvPr id="170" name="Group 169">
                <a:extLst>
                  <a:ext uri="{FF2B5EF4-FFF2-40B4-BE49-F238E27FC236}">
                    <a16:creationId xmlns:a16="http://schemas.microsoft.com/office/drawing/2014/main" id="{84F2C8AF-9A63-4059-8BD9-E1680C1578F6}"/>
                  </a:ext>
                </a:extLst>
              </p:cNvPr>
              <p:cNvGrpSpPr/>
              <p:nvPr/>
            </p:nvGrpSpPr>
            <p:grpSpPr>
              <a:xfrm>
                <a:off x="4354227" y="3180588"/>
                <a:ext cx="1279006" cy="1169986"/>
                <a:chOff x="5627220" y="2800870"/>
                <a:chExt cx="1614256" cy="1583860"/>
              </a:xfrm>
            </p:grpSpPr>
            <p:sp>
              <p:nvSpPr>
                <p:cNvPr id="171" name="Oval 170">
                  <a:extLst>
                    <a:ext uri="{FF2B5EF4-FFF2-40B4-BE49-F238E27FC236}">
                      <a16:creationId xmlns:a16="http://schemas.microsoft.com/office/drawing/2014/main" id="{68E7E1B1-1394-4422-95AA-93F723E0DF26}"/>
                    </a:ext>
                  </a:extLst>
                </p:cNvPr>
                <p:cNvSpPr>
                  <a:spLocks noChangeAspect="1"/>
                </p:cNvSpPr>
                <p:nvPr/>
              </p:nvSpPr>
              <p:spPr>
                <a:xfrm>
                  <a:off x="5649533" y="4078647"/>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2" name="Oval 171">
                  <a:extLst>
                    <a:ext uri="{FF2B5EF4-FFF2-40B4-BE49-F238E27FC236}">
                      <a16:creationId xmlns:a16="http://schemas.microsoft.com/office/drawing/2014/main" id="{ACAB9923-092D-4AAA-AACD-AD65809D0330}"/>
                    </a:ext>
                  </a:extLst>
                </p:cNvPr>
                <p:cNvSpPr>
                  <a:spLocks noChangeAspect="1"/>
                </p:cNvSpPr>
                <p:nvPr/>
              </p:nvSpPr>
              <p:spPr>
                <a:xfrm>
                  <a:off x="5801933" y="4227999"/>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3" name="Oval 172">
                  <a:extLst>
                    <a:ext uri="{FF2B5EF4-FFF2-40B4-BE49-F238E27FC236}">
                      <a16:creationId xmlns:a16="http://schemas.microsoft.com/office/drawing/2014/main" id="{7A34E317-B300-4EFB-A533-F9D3823F04DE}"/>
                    </a:ext>
                  </a:extLst>
                </p:cNvPr>
                <p:cNvSpPr>
                  <a:spLocks noChangeAspect="1"/>
                </p:cNvSpPr>
                <p:nvPr/>
              </p:nvSpPr>
              <p:spPr>
                <a:xfrm>
                  <a:off x="6026892" y="3379961"/>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4" name="Oval 173">
                  <a:extLst>
                    <a:ext uri="{FF2B5EF4-FFF2-40B4-BE49-F238E27FC236}">
                      <a16:creationId xmlns:a16="http://schemas.microsoft.com/office/drawing/2014/main" id="{6B53D227-179B-4E1B-ACBB-55BD1CBBC97C}"/>
                    </a:ext>
                  </a:extLst>
                </p:cNvPr>
                <p:cNvSpPr>
                  <a:spLocks noChangeAspect="1"/>
                </p:cNvSpPr>
                <p:nvPr/>
              </p:nvSpPr>
              <p:spPr>
                <a:xfrm>
                  <a:off x="6003104" y="4090440"/>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5" name="Oval 174">
                  <a:extLst>
                    <a:ext uri="{FF2B5EF4-FFF2-40B4-BE49-F238E27FC236}">
                      <a16:creationId xmlns:a16="http://schemas.microsoft.com/office/drawing/2014/main" id="{9971F86D-F87D-4672-908C-1F6F949EA7DA}"/>
                    </a:ext>
                  </a:extLst>
                </p:cNvPr>
                <p:cNvSpPr>
                  <a:spLocks noChangeAspect="1"/>
                </p:cNvSpPr>
                <p:nvPr/>
              </p:nvSpPr>
              <p:spPr>
                <a:xfrm>
                  <a:off x="6289855" y="4184128"/>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6" name="Oval 175">
                  <a:extLst>
                    <a:ext uri="{FF2B5EF4-FFF2-40B4-BE49-F238E27FC236}">
                      <a16:creationId xmlns:a16="http://schemas.microsoft.com/office/drawing/2014/main" id="{384DCCBE-2EE7-49FA-B9F6-EE08D3B9ED3F}"/>
                    </a:ext>
                  </a:extLst>
                </p:cNvPr>
                <p:cNvSpPr>
                  <a:spLocks noChangeAspect="1"/>
                </p:cNvSpPr>
                <p:nvPr/>
              </p:nvSpPr>
              <p:spPr>
                <a:xfrm>
                  <a:off x="6645056" y="2919454"/>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79" name="Oval 178">
                  <a:extLst>
                    <a:ext uri="{FF2B5EF4-FFF2-40B4-BE49-F238E27FC236}">
                      <a16:creationId xmlns:a16="http://schemas.microsoft.com/office/drawing/2014/main" id="{66572D16-BB09-42B0-B87D-CAA1E2ECD6E3}"/>
                    </a:ext>
                  </a:extLst>
                </p:cNvPr>
                <p:cNvSpPr>
                  <a:spLocks noChangeAspect="1"/>
                </p:cNvSpPr>
                <p:nvPr/>
              </p:nvSpPr>
              <p:spPr>
                <a:xfrm>
                  <a:off x="5707301" y="3307166"/>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0" name="Oval 179">
                  <a:extLst>
                    <a:ext uri="{FF2B5EF4-FFF2-40B4-BE49-F238E27FC236}">
                      <a16:creationId xmlns:a16="http://schemas.microsoft.com/office/drawing/2014/main" id="{B1ED289F-71F1-4A50-B190-1D613D4FE4C4}"/>
                    </a:ext>
                  </a:extLst>
                </p:cNvPr>
                <p:cNvSpPr>
                  <a:spLocks noChangeAspect="1"/>
                </p:cNvSpPr>
                <p:nvPr/>
              </p:nvSpPr>
              <p:spPr>
                <a:xfrm>
                  <a:off x="5806689" y="376567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2" name="Oval 181">
                  <a:extLst>
                    <a:ext uri="{FF2B5EF4-FFF2-40B4-BE49-F238E27FC236}">
                      <a16:creationId xmlns:a16="http://schemas.microsoft.com/office/drawing/2014/main" id="{F4A7DCD1-63B4-464D-A44B-5A0ABF73B45D}"/>
                    </a:ext>
                  </a:extLst>
                </p:cNvPr>
                <p:cNvSpPr>
                  <a:spLocks noChangeAspect="1"/>
                </p:cNvSpPr>
                <p:nvPr/>
              </p:nvSpPr>
              <p:spPr>
                <a:xfrm>
                  <a:off x="6941292" y="4320722"/>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3" name="Oval 182">
                  <a:extLst>
                    <a:ext uri="{FF2B5EF4-FFF2-40B4-BE49-F238E27FC236}">
                      <a16:creationId xmlns:a16="http://schemas.microsoft.com/office/drawing/2014/main" id="{22CAF1EB-8B56-4C56-BF1B-16E8829397D9}"/>
                    </a:ext>
                  </a:extLst>
                </p:cNvPr>
                <p:cNvSpPr>
                  <a:spLocks noChangeAspect="1"/>
                </p:cNvSpPr>
                <p:nvPr/>
              </p:nvSpPr>
              <p:spPr>
                <a:xfrm>
                  <a:off x="6164501" y="3744101"/>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4" name="Oval 183">
                  <a:extLst>
                    <a:ext uri="{FF2B5EF4-FFF2-40B4-BE49-F238E27FC236}">
                      <a16:creationId xmlns:a16="http://schemas.microsoft.com/office/drawing/2014/main" id="{D844BCB2-2509-4F04-B41D-8EB196698A33}"/>
                    </a:ext>
                  </a:extLst>
                </p:cNvPr>
                <p:cNvSpPr>
                  <a:spLocks noChangeAspect="1"/>
                </p:cNvSpPr>
                <p:nvPr/>
              </p:nvSpPr>
              <p:spPr>
                <a:xfrm>
                  <a:off x="5862275" y="389522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5" name="Oval 184">
                  <a:extLst>
                    <a:ext uri="{FF2B5EF4-FFF2-40B4-BE49-F238E27FC236}">
                      <a16:creationId xmlns:a16="http://schemas.microsoft.com/office/drawing/2014/main" id="{AC0F0B5E-2E74-46F8-AEE8-F116B36422F0}"/>
                    </a:ext>
                  </a:extLst>
                </p:cNvPr>
                <p:cNvSpPr>
                  <a:spLocks noChangeAspect="1"/>
                </p:cNvSpPr>
                <p:nvPr/>
              </p:nvSpPr>
              <p:spPr>
                <a:xfrm>
                  <a:off x="6087234" y="3047185"/>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6" name="Oval 185">
                  <a:extLst>
                    <a:ext uri="{FF2B5EF4-FFF2-40B4-BE49-F238E27FC236}">
                      <a16:creationId xmlns:a16="http://schemas.microsoft.com/office/drawing/2014/main" id="{96DB2BDC-62A9-402E-8A33-FD99D495D731}"/>
                    </a:ext>
                  </a:extLst>
                </p:cNvPr>
                <p:cNvSpPr>
                  <a:spLocks noChangeAspect="1"/>
                </p:cNvSpPr>
                <p:nvPr/>
              </p:nvSpPr>
              <p:spPr>
                <a:xfrm>
                  <a:off x="6736374" y="3370435"/>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7" name="Oval 186">
                  <a:extLst>
                    <a:ext uri="{FF2B5EF4-FFF2-40B4-BE49-F238E27FC236}">
                      <a16:creationId xmlns:a16="http://schemas.microsoft.com/office/drawing/2014/main" id="{84AD0E92-CA30-41D6-9772-72D922EB0142}"/>
                    </a:ext>
                  </a:extLst>
                </p:cNvPr>
                <p:cNvSpPr>
                  <a:spLocks noChangeAspect="1"/>
                </p:cNvSpPr>
                <p:nvPr/>
              </p:nvSpPr>
              <p:spPr>
                <a:xfrm>
                  <a:off x="6033792" y="4168357"/>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8" name="Oval 187">
                  <a:extLst>
                    <a:ext uri="{FF2B5EF4-FFF2-40B4-BE49-F238E27FC236}">
                      <a16:creationId xmlns:a16="http://schemas.microsoft.com/office/drawing/2014/main" id="{115FF3FA-2244-44EF-AE2F-E8A2D8B2A288}"/>
                    </a:ext>
                  </a:extLst>
                </p:cNvPr>
                <p:cNvSpPr>
                  <a:spLocks noChangeAspect="1"/>
                </p:cNvSpPr>
                <p:nvPr/>
              </p:nvSpPr>
              <p:spPr>
                <a:xfrm>
                  <a:off x="6504206" y="3999257"/>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89" name="Oval 188">
                  <a:extLst>
                    <a:ext uri="{FF2B5EF4-FFF2-40B4-BE49-F238E27FC236}">
                      <a16:creationId xmlns:a16="http://schemas.microsoft.com/office/drawing/2014/main" id="{BA3CA2E8-9945-4417-B54B-D84158D4B332}"/>
                    </a:ext>
                  </a:extLst>
                </p:cNvPr>
                <p:cNvSpPr>
                  <a:spLocks noChangeAspect="1"/>
                </p:cNvSpPr>
                <p:nvPr/>
              </p:nvSpPr>
              <p:spPr>
                <a:xfrm>
                  <a:off x="6694063" y="3854595"/>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0" name="Oval 189">
                  <a:extLst>
                    <a:ext uri="{FF2B5EF4-FFF2-40B4-BE49-F238E27FC236}">
                      <a16:creationId xmlns:a16="http://schemas.microsoft.com/office/drawing/2014/main" id="{7F3ECD12-5548-4C82-A84F-0EB873A11743}"/>
                    </a:ext>
                  </a:extLst>
                </p:cNvPr>
                <p:cNvSpPr>
                  <a:spLocks noChangeAspect="1"/>
                </p:cNvSpPr>
                <p:nvPr/>
              </p:nvSpPr>
              <p:spPr>
                <a:xfrm>
                  <a:off x="6849234" y="3829450"/>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1" name="Oval 190">
                  <a:extLst>
                    <a:ext uri="{FF2B5EF4-FFF2-40B4-BE49-F238E27FC236}">
                      <a16:creationId xmlns:a16="http://schemas.microsoft.com/office/drawing/2014/main" id="{23056AD4-71AA-4876-A101-3A4D917B675F}"/>
                    </a:ext>
                  </a:extLst>
                </p:cNvPr>
                <p:cNvSpPr>
                  <a:spLocks noChangeAspect="1"/>
                </p:cNvSpPr>
                <p:nvPr/>
              </p:nvSpPr>
              <p:spPr>
                <a:xfrm>
                  <a:off x="5627220" y="3499389"/>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2" name="Oval 191">
                  <a:extLst>
                    <a:ext uri="{FF2B5EF4-FFF2-40B4-BE49-F238E27FC236}">
                      <a16:creationId xmlns:a16="http://schemas.microsoft.com/office/drawing/2014/main" id="{63F1B8F0-4F9E-4507-A9C1-2B876DC00972}"/>
                    </a:ext>
                  </a:extLst>
                </p:cNvPr>
                <p:cNvSpPr>
                  <a:spLocks noChangeAspect="1"/>
                </p:cNvSpPr>
                <p:nvPr/>
              </p:nvSpPr>
              <p:spPr>
                <a:xfrm>
                  <a:off x="6546036" y="430606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3" name="Oval 192">
                  <a:extLst>
                    <a:ext uri="{FF2B5EF4-FFF2-40B4-BE49-F238E27FC236}">
                      <a16:creationId xmlns:a16="http://schemas.microsoft.com/office/drawing/2014/main" id="{5D9C551F-0892-43AB-ABF0-FD65E59D4B76}"/>
                    </a:ext>
                  </a:extLst>
                </p:cNvPr>
                <p:cNvSpPr>
                  <a:spLocks noChangeAspect="1"/>
                </p:cNvSpPr>
                <p:nvPr/>
              </p:nvSpPr>
              <p:spPr>
                <a:xfrm>
                  <a:off x="6524805" y="3569225"/>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4" name="Oval 193">
                  <a:extLst>
                    <a:ext uri="{FF2B5EF4-FFF2-40B4-BE49-F238E27FC236}">
                      <a16:creationId xmlns:a16="http://schemas.microsoft.com/office/drawing/2014/main" id="{FEB11725-0EBE-4BF1-A637-1E5B79170C89}"/>
                    </a:ext>
                  </a:extLst>
                </p:cNvPr>
                <p:cNvSpPr>
                  <a:spLocks noChangeAspect="1"/>
                </p:cNvSpPr>
                <p:nvPr/>
              </p:nvSpPr>
              <p:spPr>
                <a:xfrm>
                  <a:off x="6152450" y="2919454"/>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5" name="Oval 194">
                  <a:extLst>
                    <a:ext uri="{FF2B5EF4-FFF2-40B4-BE49-F238E27FC236}">
                      <a16:creationId xmlns:a16="http://schemas.microsoft.com/office/drawing/2014/main" id="{AFDFA02F-F339-49BA-AD62-9CDE629B068F}"/>
                    </a:ext>
                  </a:extLst>
                </p:cNvPr>
                <p:cNvSpPr>
                  <a:spLocks noChangeAspect="1"/>
                </p:cNvSpPr>
                <p:nvPr/>
              </p:nvSpPr>
              <p:spPr>
                <a:xfrm>
                  <a:off x="6553301" y="2800870"/>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6" name="Oval 195">
                  <a:extLst>
                    <a:ext uri="{FF2B5EF4-FFF2-40B4-BE49-F238E27FC236}">
                      <a16:creationId xmlns:a16="http://schemas.microsoft.com/office/drawing/2014/main" id="{9BDADB6B-2308-4B02-A14F-3EBD11D56368}"/>
                    </a:ext>
                  </a:extLst>
                </p:cNvPr>
                <p:cNvSpPr>
                  <a:spLocks noChangeAspect="1"/>
                </p:cNvSpPr>
                <p:nvPr/>
              </p:nvSpPr>
              <p:spPr>
                <a:xfrm>
                  <a:off x="7148567" y="326092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7" name="Oval 196">
                  <a:extLst>
                    <a:ext uri="{FF2B5EF4-FFF2-40B4-BE49-F238E27FC236}">
                      <a16:creationId xmlns:a16="http://schemas.microsoft.com/office/drawing/2014/main" id="{7BAFB581-4410-4B42-ACAB-EE1920F5AD0B}"/>
                    </a:ext>
                  </a:extLst>
                </p:cNvPr>
                <p:cNvSpPr>
                  <a:spLocks noChangeAspect="1"/>
                </p:cNvSpPr>
                <p:nvPr/>
              </p:nvSpPr>
              <p:spPr>
                <a:xfrm>
                  <a:off x="7017775" y="287480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8" name="Oval 197">
                  <a:extLst>
                    <a:ext uri="{FF2B5EF4-FFF2-40B4-BE49-F238E27FC236}">
                      <a16:creationId xmlns:a16="http://schemas.microsoft.com/office/drawing/2014/main" id="{95A246F0-A489-4304-BB06-1CA71449A51E}"/>
                    </a:ext>
                  </a:extLst>
                </p:cNvPr>
                <p:cNvSpPr>
                  <a:spLocks noChangeAspect="1"/>
                </p:cNvSpPr>
                <p:nvPr/>
              </p:nvSpPr>
              <p:spPr>
                <a:xfrm>
                  <a:off x="7184484" y="3841413"/>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199" name="Oval 198">
                  <a:extLst>
                    <a:ext uri="{FF2B5EF4-FFF2-40B4-BE49-F238E27FC236}">
                      <a16:creationId xmlns:a16="http://schemas.microsoft.com/office/drawing/2014/main" id="{C73AF570-C7E6-40BC-A900-24769A237FBF}"/>
                    </a:ext>
                  </a:extLst>
                </p:cNvPr>
                <p:cNvSpPr>
                  <a:spLocks noChangeAspect="1"/>
                </p:cNvSpPr>
                <p:nvPr/>
              </p:nvSpPr>
              <p:spPr>
                <a:xfrm>
                  <a:off x="6870130" y="4049982"/>
                  <a:ext cx="56992" cy="64008"/>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00" name="Oval 199">
                  <a:extLst>
                    <a:ext uri="{FF2B5EF4-FFF2-40B4-BE49-F238E27FC236}">
                      <a16:creationId xmlns:a16="http://schemas.microsoft.com/office/drawing/2014/main" id="{9FC93F10-6C31-4F29-BBC6-5495A161BA25}"/>
                    </a:ext>
                  </a:extLst>
                </p:cNvPr>
                <p:cNvSpPr>
                  <a:spLocks noChangeAspect="1"/>
                </p:cNvSpPr>
                <p:nvPr/>
              </p:nvSpPr>
              <p:spPr>
                <a:xfrm>
                  <a:off x="5813784" y="2880042"/>
                  <a:ext cx="56428" cy="63374"/>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grpSp>
        </p:grpSp>
        <p:sp>
          <p:nvSpPr>
            <p:cNvPr id="168" name="TextBox 167">
              <a:extLst>
                <a:ext uri="{FF2B5EF4-FFF2-40B4-BE49-F238E27FC236}">
                  <a16:creationId xmlns:a16="http://schemas.microsoft.com/office/drawing/2014/main" id="{374A1C15-8ADF-4732-A28D-16F61F405AA2}"/>
                </a:ext>
              </a:extLst>
            </p:cNvPr>
            <p:cNvSpPr txBox="1"/>
            <p:nvPr/>
          </p:nvSpPr>
          <p:spPr>
            <a:xfrm>
              <a:off x="4493591" y="4483807"/>
              <a:ext cx="1109502" cy="292388"/>
            </a:xfrm>
            <a:prstGeom prst="rect">
              <a:avLst/>
            </a:prstGeom>
            <a:noFill/>
          </p:spPr>
          <p:txBody>
            <a:bodyPr wrap="square" rtlCol="0">
              <a:spAutoFit/>
            </a:bodyPr>
            <a:lstStyle/>
            <a:p>
              <a:r>
                <a:rPr lang="en-US" sz="825" dirty="0">
                  <a:latin typeface="Calibri" panose="020F0502020204030204" pitchFamily="34" charset="0"/>
                </a:rPr>
                <a:t>Skill Score</a:t>
              </a:r>
            </a:p>
          </p:txBody>
        </p:sp>
      </p:grpSp>
      <p:sp>
        <p:nvSpPr>
          <p:cNvPr id="210" name="Oval 209">
            <a:extLst>
              <a:ext uri="{FF2B5EF4-FFF2-40B4-BE49-F238E27FC236}">
                <a16:creationId xmlns:a16="http://schemas.microsoft.com/office/drawing/2014/main" id="{ED3BB95F-E154-459D-A0F4-0FA6E4EA3F6F}"/>
              </a:ext>
            </a:extLst>
          </p:cNvPr>
          <p:cNvSpPr>
            <a:spLocks noChangeAspect="1"/>
          </p:cNvSpPr>
          <p:nvPr/>
        </p:nvSpPr>
        <p:spPr>
          <a:xfrm>
            <a:off x="2003572" y="1865063"/>
            <a:ext cx="582754" cy="558443"/>
          </a:xfrm>
          <a:prstGeom prst="ellipse">
            <a:avLst/>
          </a:prstGeom>
          <a:solidFill>
            <a:schemeClr val="bg1"/>
          </a:solidFill>
          <a:ln w="12700">
            <a:solidFill>
              <a:srgbClr val="FF4612"/>
            </a:solidFill>
          </a:ln>
          <a:effectLst>
            <a:glow rad="1143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lIns="0" tIns="0" rIns="0" rtlCol="0" anchor="t"/>
          <a:lstStyle/>
          <a:p>
            <a:pPr algn="ctr"/>
            <a:r>
              <a:rPr lang="en-US" sz="600" dirty="0">
                <a:solidFill>
                  <a:schemeClr val="tx1"/>
                </a:solidFill>
                <a:latin typeface="Calibri" panose="020F0502020204030204" pitchFamily="34" charset="0"/>
              </a:rPr>
              <a:t>Participant</a:t>
            </a:r>
            <a:r>
              <a:rPr lang="en-US" sz="675" dirty="0">
                <a:solidFill>
                  <a:schemeClr val="tx1"/>
                </a:solidFill>
                <a:latin typeface="Calibri" panose="020F0502020204030204" pitchFamily="34" charset="0"/>
              </a:rPr>
              <a:t> </a:t>
            </a:r>
            <a:r>
              <a:rPr lang="en-US" sz="1200" dirty="0">
                <a:solidFill>
                  <a:schemeClr val="tx1"/>
                </a:solidFill>
                <a:latin typeface="Calibri" panose="020F0502020204030204" pitchFamily="34" charset="0"/>
              </a:rPr>
              <a:t>A</a:t>
            </a:r>
            <a:endParaRPr lang="en-US" sz="675" dirty="0">
              <a:solidFill>
                <a:schemeClr val="tx1"/>
              </a:solidFill>
              <a:latin typeface="Calibri" panose="020F0502020204030204" pitchFamily="34" charset="0"/>
            </a:endParaRPr>
          </a:p>
          <a:p>
            <a:pPr algn="ctr"/>
            <a:r>
              <a:rPr lang="en-US" sz="600" dirty="0">
                <a:solidFill>
                  <a:schemeClr val="tx1"/>
                </a:solidFill>
                <a:latin typeface="Calibri" panose="020F0502020204030204" pitchFamily="34" charset="0"/>
              </a:rPr>
              <a:t>(Skill, Trust)</a:t>
            </a:r>
          </a:p>
        </p:txBody>
      </p:sp>
      <p:cxnSp>
        <p:nvCxnSpPr>
          <p:cNvPr id="211" name="Connector: Curved 210">
            <a:extLst>
              <a:ext uri="{FF2B5EF4-FFF2-40B4-BE49-F238E27FC236}">
                <a16:creationId xmlns:a16="http://schemas.microsoft.com/office/drawing/2014/main" id="{C4760DDD-35F2-44D4-809F-650F05A49221}"/>
              </a:ext>
            </a:extLst>
          </p:cNvPr>
          <p:cNvCxnSpPr>
            <a:cxnSpLocks/>
            <a:stCxn id="210" idx="6"/>
            <a:endCxn id="206" idx="0"/>
          </p:cNvCxnSpPr>
          <p:nvPr/>
        </p:nvCxnSpPr>
        <p:spPr>
          <a:xfrm>
            <a:off x="2586326" y="2144285"/>
            <a:ext cx="430886" cy="466222"/>
          </a:xfrm>
          <a:prstGeom prst="curvedConnector2">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12" name="Oval 211">
            <a:extLst>
              <a:ext uri="{FF2B5EF4-FFF2-40B4-BE49-F238E27FC236}">
                <a16:creationId xmlns:a16="http://schemas.microsoft.com/office/drawing/2014/main" id="{D2C88FF0-0AEE-4AB6-BC85-6490DD5D1D96}"/>
              </a:ext>
            </a:extLst>
          </p:cNvPr>
          <p:cNvSpPr>
            <a:spLocks noChangeAspect="1"/>
          </p:cNvSpPr>
          <p:nvPr/>
        </p:nvSpPr>
        <p:spPr>
          <a:xfrm>
            <a:off x="2003572" y="3734691"/>
            <a:ext cx="586464" cy="558443"/>
          </a:xfrm>
          <a:prstGeom prst="ellipse">
            <a:avLst/>
          </a:prstGeom>
          <a:solidFill>
            <a:schemeClr val="bg1"/>
          </a:solidFill>
          <a:ln w="12700">
            <a:solidFill>
              <a:srgbClr val="00B0F0"/>
            </a:solidFill>
          </a:ln>
          <a:effectLst>
            <a:glow rad="139700">
              <a:schemeClr val="accent5">
                <a:satMod val="175000"/>
                <a:alpha val="40000"/>
              </a:schemeClr>
            </a:glow>
          </a:effectLst>
        </p:spPr>
        <p:style>
          <a:lnRef idx="2">
            <a:schemeClr val="accent6"/>
          </a:lnRef>
          <a:fillRef idx="1">
            <a:schemeClr val="lt1"/>
          </a:fillRef>
          <a:effectRef idx="0">
            <a:schemeClr val="accent6"/>
          </a:effectRef>
          <a:fontRef idx="minor">
            <a:schemeClr val="dk1"/>
          </a:fontRef>
        </p:style>
        <p:txBody>
          <a:bodyPr lIns="0" tIns="0" rIns="0" rtlCol="0" anchor="t"/>
          <a:lstStyle/>
          <a:p>
            <a:pPr algn="ctr"/>
            <a:r>
              <a:rPr lang="en-US" sz="600" dirty="0">
                <a:solidFill>
                  <a:schemeClr val="tx1"/>
                </a:solidFill>
                <a:latin typeface="Calibri" panose="020F0502020204030204" pitchFamily="34" charset="0"/>
              </a:rPr>
              <a:t>Participant</a:t>
            </a:r>
            <a:r>
              <a:rPr lang="en-US" sz="750" dirty="0">
                <a:solidFill>
                  <a:schemeClr val="tx1"/>
                </a:solidFill>
                <a:latin typeface="Calibri" panose="020F0502020204030204" pitchFamily="34" charset="0"/>
              </a:rPr>
              <a:t> </a:t>
            </a:r>
            <a:r>
              <a:rPr lang="en-US" sz="1200" dirty="0">
                <a:solidFill>
                  <a:schemeClr val="tx1"/>
                </a:solidFill>
                <a:latin typeface="Calibri" panose="020F0502020204030204" pitchFamily="34" charset="0"/>
              </a:rPr>
              <a:t>B</a:t>
            </a:r>
            <a:endParaRPr lang="en-US" sz="675" dirty="0">
              <a:solidFill>
                <a:schemeClr val="tx1"/>
              </a:solidFill>
              <a:latin typeface="Calibri" panose="020F0502020204030204" pitchFamily="34" charset="0"/>
            </a:endParaRPr>
          </a:p>
          <a:p>
            <a:pPr algn="ctr"/>
            <a:r>
              <a:rPr lang="en-US" sz="600" dirty="0">
                <a:solidFill>
                  <a:schemeClr val="tx1"/>
                </a:solidFill>
                <a:latin typeface="Calibri" panose="020F0502020204030204" pitchFamily="34" charset="0"/>
              </a:rPr>
              <a:t>(Skill, Trust)</a:t>
            </a:r>
          </a:p>
        </p:txBody>
      </p:sp>
      <p:cxnSp>
        <p:nvCxnSpPr>
          <p:cNvPr id="213" name="Connector: Curved 212">
            <a:extLst>
              <a:ext uri="{FF2B5EF4-FFF2-40B4-BE49-F238E27FC236}">
                <a16:creationId xmlns:a16="http://schemas.microsoft.com/office/drawing/2014/main" id="{FAF45FA8-B21D-41FC-BFFA-07ABB4D13CF1}"/>
              </a:ext>
            </a:extLst>
          </p:cNvPr>
          <p:cNvCxnSpPr>
            <a:cxnSpLocks/>
            <a:stCxn id="212" idx="6"/>
            <a:endCxn id="202" idx="5"/>
          </p:cNvCxnSpPr>
          <p:nvPr/>
        </p:nvCxnSpPr>
        <p:spPr>
          <a:xfrm flipV="1">
            <a:off x="2590036" y="2902093"/>
            <a:ext cx="566051" cy="1111820"/>
          </a:xfrm>
          <a:prstGeom prst="curvedConnector2">
            <a:avLst/>
          </a:prstGeom>
          <a:ln>
            <a:solidFill>
              <a:srgbClr val="00B0F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285" name="Group 284">
            <a:extLst>
              <a:ext uri="{FF2B5EF4-FFF2-40B4-BE49-F238E27FC236}">
                <a16:creationId xmlns:a16="http://schemas.microsoft.com/office/drawing/2014/main" id="{42CE524D-2CD9-4DC6-BB17-F7CE0C6802D9}"/>
              </a:ext>
            </a:extLst>
          </p:cNvPr>
          <p:cNvGrpSpPr/>
          <p:nvPr/>
        </p:nvGrpSpPr>
        <p:grpSpPr>
          <a:xfrm>
            <a:off x="3827087" y="2191394"/>
            <a:ext cx="1959050" cy="1543296"/>
            <a:chOff x="3426991" y="3154250"/>
            <a:chExt cx="2612066" cy="2057728"/>
          </a:xfrm>
        </p:grpSpPr>
        <p:grpSp>
          <p:nvGrpSpPr>
            <p:cNvPr id="286" name="Group 285">
              <a:extLst>
                <a:ext uri="{FF2B5EF4-FFF2-40B4-BE49-F238E27FC236}">
                  <a16:creationId xmlns:a16="http://schemas.microsoft.com/office/drawing/2014/main" id="{C295A379-233A-41A2-864C-7343D7CED931}"/>
                </a:ext>
              </a:extLst>
            </p:cNvPr>
            <p:cNvGrpSpPr/>
            <p:nvPr/>
          </p:nvGrpSpPr>
          <p:grpSpPr>
            <a:xfrm>
              <a:off x="3426991" y="3154250"/>
              <a:ext cx="2612066" cy="2057728"/>
              <a:chOff x="3426991" y="3154250"/>
              <a:chExt cx="2612066" cy="2057728"/>
            </a:xfrm>
          </p:grpSpPr>
          <p:grpSp>
            <p:nvGrpSpPr>
              <p:cNvPr id="288" name="Group 287">
                <a:extLst>
                  <a:ext uri="{FF2B5EF4-FFF2-40B4-BE49-F238E27FC236}">
                    <a16:creationId xmlns:a16="http://schemas.microsoft.com/office/drawing/2014/main" id="{61429989-DEEA-4D6B-AB71-4D7CE054F1A3}"/>
                  </a:ext>
                </a:extLst>
              </p:cNvPr>
              <p:cNvGrpSpPr/>
              <p:nvPr/>
            </p:nvGrpSpPr>
            <p:grpSpPr>
              <a:xfrm>
                <a:off x="3426991" y="3154250"/>
                <a:ext cx="2612066" cy="2057728"/>
                <a:chOff x="2122458" y="3584038"/>
                <a:chExt cx="2612066" cy="2057728"/>
              </a:xfrm>
            </p:grpSpPr>
            <p:grpSp>
              <p:nvGrpSpPr>
                <p:cNvPr id="312" name="Group 311">
                  <a:extLst>
                    <a:ext uri="{FF2B5EF4-FFF2-40B4-BE49-F238E27FC236}">
                      <a16:creationId xmlns:a16="http://schemas.microsoft.com/office/drawing/2014/main" id="{F6B7460E-4A2F-42E2-A934-563EEF5F74B1}"/>
                    </a:ext>
                  </a:extLst>
                </p:cNvPr>
                <p:cNvGrpSpPr/>
                <p:nvPr/>
              </p:nvGrpSpPr>
              <p:grpSpPr>
                <a:xfrm>
                  <a:off x="2122458" y="3728432"/>
                  <a:ext cx="2091503" cy="1913334"/>
                  <a:chOff x="2972187" y="3943626"/>
                  <a:chExt cx="2091503" cy="1913334"/>
                </a:xfrm>
              </p:grpSpPr>
              <p:grpSp>
                <p:nvGrpSpPr>
                  <p:cNvPr id="315" name="Group 314">
                    <a:extLst>
                      <a:ext uri="{FF2B5EF4-FFF2-40B4-BE49-F238E27FC236}">
                        <a16:creationId xmlns:a16="http://schemas.microsoft.com/office/drawing/2014/main" id="{D4ABCC3B-A71F-44B6-8473-C6948064E848}"/>
                      </a:ext>
                    </a:extLst>
                  </p:cNvPr>
                  <p:cNvGrpSpPr/>
                  <p:nvPr/>
                </p:nvGrpSpPr>
                <p:grpSpPr>
                  <a:xfrm>
                    <a:off x="3109347" y="4058593"/>
                    <a:ext cx="1828800" cy="1738049"/>
                    <a:chOff x="6398162" y="1856330"/>
                    <a:chExt cx="1828800" cy="1738049"/>
                  </a:xfrm>
                </p:grpSpPr>
                <p:grpSp>
                  <p:nvGrpSpPr>
                    <p:cNvPr id="319" name="Group 318">
                      <a:extLst>
                        <a:ext uri="{FF2B5EF4-FFF2-40B4-BE49-F238E27FC236}">
                          <a16:creationId xmlns:a16="http://schemas.microsoft.com/office/drawing/2014/main" id="{5879D97D-B083-4DF0-A33F-7020F53FAEB5}"/>
                        </a:ext>
                      </a:extLst>
                    </p:cNvPr>
                    <p:cNvGrpSpPr/>
                    <p:nvPr/>
                  </p:nvGrpSpPr>
                  <p:grpSpPr>
                    <a:xfrm>
                      <a:off x="6398162" y="1857019"/>
                      <a:ext cx="1828800" cy="1737360"/>
                      <a:chOff x="6262862" y="2678498"/>
                      <a:chExt cx="2437348" cy="2394091"/>
                    </a:xfrm>
                  </p:grpSpPr>
                  <p:cxnSp>
                    <p:nvCxnSpPr>
                      <p:cNvPr id="326" name="Straight Arrow Connector 325">
                        <a:extLst>
                          <a:ext uri="{FF2B5EF4-FFF2-40B4-BE49-F238E27FC236}">
                            <a16:creationId xmlns:a16="http://schemas.microsoft.com/office/drawing/2014/main" id="{37F606CD-B17F-41BE-AD31-7D7278F21903}"/>
                          </a:ext>
                        </a:extLst>
                      </p:cNvPr>
                      <p:cNvCxnSpPr>
                        <a:cxnSpLocks/>
                      </p:cNvCxnSpPr>
                      <p:nvPr/>
                    </p:nvCxnSpPr>
                    <p:spPr>
                      <a:xfrm flipH="1">
                        <a:off x="7502454" y="2678498"/>
                        <a:ext cx="11918" cy="2394091"/>
                      </a:xfrm>
                      <a:prstGeom prst="straightConnector1">
                        <a:avLst/>
                      </a:prstGeom>
                      <a:ln>
                        <a:prstDash val="dash"/>
                        <a:headEnd type="none" w="med" len="lg"/>
                        <a:tailEnd type="none" w="med" len="med"/>
                      </a:ln>
                    </p:spPr>
                    <p:style>
                      <a:lnRef idx="2">
                        <a:schemeClr val="dk1"/>
                      </a:lnRef>
                      <a:fillRef idx="0">
                        <a:schemeClr val="dk1"/>
                      </a:fillRef>
                      <a:effectRef idx="1">
                        <a:schemeClr val="dk1"/>
                      </a:effectRef>
                      <a:fontRef idx="minor">
                        <a:schemeClr val="tx1"/>
                      </a:fontRef>
                    </p:style>
                  </p:cxnSp>
                  <p:cxnSp>
                    <p:nvCxnSpPr>
                      <p:cNvPr id="327" name="Straight Arrow Connector 326">
                        <a:extLst>
                          <a:ext uri="{FF2B5EF4-FFF2-40B4-BE49-F238E27FC236}">
                            <a16:creationId xmlns:a16="http://schemas.microsoft.com/office/drawing/2014/main" id="{FB87FEE6-DC9C-4A38-ADFE-C304582444C4}"/>
                          </a:ext>
                        </a:extLst>
                      </p:cNvPr>
                      <p:cNvCxnSpPr>
                        <a:cxnSpLocks/>
                      </p:cNvCxnSpPr>
                      <p:nvPr/>
                    </p:nvCxnSpPr>
                    <p:spPr>
                      <a:xfrm flipH="1" flipV="1">
                        <a:off x="6262862" y="3834053"/>
                        <a:ext cx="2437348" cy="10859"/>
                      </a:xfrm>
                      <a:prstGeom prst="straightConnector1">
                        <a:avLst/>
                      </a:prstGeom>
                      <a:ln>
                        <a:prstDash val="dash"/>
                        <a:headEnd type="none" w="med" len="lg"/>
                        <a:tailEnd type="none" w="med" len="med"/>
                      </a:ln>
                    </p:spPr>
                    <p:style>
                      <a:lnRef idx="2">
                        <a:schemeClr val="dk1"/>
                      </a:lnRef>
                      <a:fillRef idx="0">
                        <a:schemeClr val="dk1"/>
                      </a:fillRef>
                      <a:effectRef idx="1">
                        <a:schemeClr val="dk1"/>
                      </a:effectRef>
                      <a:fontRef idx="minor">
                        <a:schemeClr val="tx1"/>
                      </a:fontRef>
                    </p:style>
                  </p:cxnSp>
                </p:grpSp>
                <p:pic>
                  <p:nvPicPr>
                    <p:cNvPr id="320" name="Picture 319">
                      <a:extLst>
                        <a:ext uri="{FF2B5EF4-FFF2-40B4-BE49-F238E27FC236}">
                          <a16:creationId xmlns:a16="http://schemas.microsoft.com/office/drawing/2014/main" id="{4DBE1E17-0C80-43BE-A0BF-356D6BAC9E4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0000" b="46524"/>
                    <a:stretch/>
                  </p:blipFill>
                  <p:spPr>
                    <a:xfrm>
                      <a:off x="7465537" y="1857019"/>
                      <a:ext cx="740728" cy="727021"/>
                    </a:xfrm>
                    <a:prstGeom prst="rect">
                      <a:avLst/>
                    </a:prstGeom>
                  </p:spPr>
                </p:pic>
                <p:grpSp>
                  <p:nvGrpSpPr>
                    <p:cNvPr id="321" name="Group 320">
                      <a:extLst>
                        <a:ext uri="{FF2B5EF4-FFF2-40B4-BE49-F238E27FC236}">
                          <a16:creationId xmlns:a16="http://schemas.microsoft.com/office/drawing/2014/main" id="{2027D98A-B6DF-4DB4-AD37-FB70DD775A43}"/>
                        </a:ext>
                      </a:extLst>
                    </p:cNvPr>
                    <p:cNvGrpSpPr/>
                    <p:nvPr/>
                  </p:nvGrpSpPr>
                  <p:grpSpPr>
                    <a:xfrm>
                      <a:off x="7465537" y="2805509"/>
                      <a:ext cx="749808" cy="731619"/>
                      <a:chOff x="6229438" y="5135267"/>
                      <a:chExt cx="749808" cy="731619"/>
                    </a:xfrm>
                  </p:grpSpPr>
                  <p:pic>
                    <p:nvPicPr>
                      <p:cNvPr id="324" name="Picture 323">
                        <a:extLst>
                          <a:ext uri="{FF2B5EF4-FFF2-40B4-BE49-F238E27FC236}">
                            <a16:creationId xmlns:a16="http://schemas.microsoft.com/office/drawing/2014/main" id="{A49B9E72-1CD7-4CFB-A097-935E2B793FF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0278" t="50868" r="-278" b="395"/>
                      <a:stretch/>
                    </p:blipFill>
                    <p:spPr>
                      <a:xfrm>
                        <a:off x="6229438" y="5135267"/>
                        <a:ext cx="740728" cy="662599"/>
                      </a:xfrm>
                      <a:prstGeom prst="rect">
                        <a:avLst/>
                      </a:prstGeom>
                    </p:spPr>
                  </p:pic>
                  <p:pic>
                    <p:nvPicPr>
                      <p:cNvPr id="325" name="Picture 324">
                        <a:extLst>
                          <a:ext uri="{FF2B5EF4-FFF2-40B4-BE49-F238E27FC236}">
                            <a16:creationId xmlns:a16="http://schemas.microsoft.com/office/drawing/2014/main" id="{48840AA9-3536-43FE-9EC5-84B3B45406E3}"/>
                          </a:ext>
                        </a:extLst>
                      </p:cNvPr>
                      <p:cNvPicPr>
                        <a:picLocks noChangeAspect="1"/>
                      </p:cNvPicPr>
                      <p:nvPr/>
                    </p:nvPicPr>
                    <p:blipFill rotWithShape="1">
                      <a:blip r:embed="rId5"/>
                      <a:srcRect l="85519" t="46129" r="-278" b="40053"/>
                      <a:stretch/>
                    </p:blipFill>
                    <p:spPr>
                      <a:xfrm>
                        <a:off x="6229438" y="5742599"/>
                        <a:ext cx="749808" cy="124287"/>
                      </a:xfrm>
                      <a:prstGeom prst="rect">
                        <a:avLst/>
                      </a:prstGeom>
                    </p:spPr>
                  </p:pic>
                </p:grpSp>
                <p:pic>
                  <p:nvPicPr>
                    <p:cNvPr id="322" name="Picture 321">
                      <a:extLst>
                        <a:ext uri="{FF2B5EF4-FFF2-40B4-BE49-F238E27FC236}">
                          <a16:creationId xmlns:a16="http://schemas.microsoft.com/office/drawing/2014/main" id="{9FB6020D-8A12-48D5-AE98-66BBFFC0809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3" t="59" r="50223" b="46465"/>
                    <a:stretch/>
                  </p:blipFill>
                  <p:spPr>
                    <a:xfrm>
                      <a:off x="6455943" y="1856330"/>
                      <a:ext cx="740728" cy="727021"/>
                    </a:xfrm>
                    <a:prstGeom prst="rect">
                      <a:avLst/>
                    </a:prstGeom>
                  </p:spPr>
                </p:pic>
                <p:pic>
                  <p:nvPicPr>
                    <p:cNvPr id="323" name="Picture 322">
                      <a:extLst>
                        <a:ext uri="{FF2B5EF4-FFF2-40B4-BE49-F238E27FC236}">
                          <a16:creationId xmlns:a16="http://schemas.microsoft.com/office/drawing/2014/main" id="{036E38BC-790A-4391-829F-ECD6DB1AB3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25" t="47643" r="49775" b="-1119"/>
                    <a:stretch/>
                  </p:blipFill>
                  <p:spPr>
                    <a:xfrm>
                      <a:off x="6456554" y="2798310"/>
                      <a:ext cx="740728" cy="727021"/>
                    </a:xfrm>
                    <a:prstGeom prst="rect">
                      <a:avLst/>
                    </a:prstGeom>
                  </p:spPr>
                </p:pic>
              </p:grpSp>
              <p:sp>
                <p:nvSpPr>
                  <p:cNvPr id="316" name="Oval 315">
                    <a:extLst>
                      <a:ext uri="{FF2B5EF4-FFF2-40B4-BE49-F238E27FC236}">
                        <a16:creationId xmlns:a16="http://schemas.microsoft.com/office/drawing/2014/main" id="{7B191240-DAD3-4540-9971-754E8283FA8F}"/>
                      </a:ext>
                    </a:extLst>
                  </p:cNvPr>
                  <p:cNvSpPr/>
                  <p:nvPr/>
                </p:nvSpPr>
                <p:spPr>
                  <a:xfrm>
                    <a:off x="2972187" y="3943626"/>
                    <a:ext cx="274320" cy="27432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900" dirty="0">
                        <a:latin typeface="Calibri" panose="020F0502020204030204" pitchFamily="34" charset="0"/>
                      </a:rPr>
                      <a:t>II</a:t>
                    </a:r>
                  </a:p>
                </p:txBody>
              </p:sp>
              <p:sp>
                <p:nvSpPr>
                  <p:cNvPr id="317" name="Oval 316">
                    <a:extLst>
                      <a:ext uri="{FF2B5EF4-FFF2-40B4-BE49-F238E27FC236}">
                        <a16:creationId xmlns:a16="http://schemas.microsoft.com/office/drawing/2014/main" id="{277E2C36-041C-4633-B71F-CF17B76D59DF}"/>
                      </a:ext>
                    </a:extLst>
                  </p:cNvPr>
                  <p:cNvSpPr/>
                  <p:nvPr/>
                </p:nvSpPr>
                <p:spPr>
                  <a:xfrm>
                    <a:off x="2972627" y="5557717"/>
                    <a:ext cx="274320" cy="27432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900" dirty="0">
                        <a:latin typeface="Calibri" panose="020F0502020204030204" pitchFamily="34" charset="0"/>
                      </a:rPr>
                      <a:t>III</a:t>
                    </a:r>
                  </a:p>
                </p:txBody>
              </p:sp>
              <p:sp>
                <p:nvSpPr>
                  <p:cNvPr id="318" name="Oval 317">
                    <a:extLst>
                      <a:ext uri="{FF2B5EF4-FFF2-40B4-BE49-F238E27FC236}">
                        <a16:creationId xmlns:a16="http://schemas.microsoft.com/office/drawing/2014/main" id="{0CA1CE09-E455-4A54-BFA5-B73B41CBF19A}"/>
                      </a:ext>
                    </a:extLst>
                  </p:cNvPr>
                  <p:cNvSpPr/>
                  <p:nvPr/>
                </p:nvSpPr>
                <p:spPr>
                  <a:xfrm>
                    <a:off x="4789370" y="5582640"/>
                    <a:ext cx="274320" cy="27432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900" dirty="0">
                        <a:latin typeface="Calibri" panose="020F0502020204030204" pitchFamily="34" charset="0"/>
                      </a:rPr>
                      <a:t>IV</a:t>
                    </a:r>
                  </a:p>
                </p:txBody>
              </p:sp>
            </p:grpSp>
            <p:sp>
              <p:nvSpPr>
                <p:cNvPr id="313" name="TextBox 312">
                  <a:extLst>
                    <a:ext uri="{FF2B5EF4-FFF2-40B4-BE49-F238E27FC236}">
                      <a16:creationId xmlns:a16="http://schemas.microsoft.com/office/drawing/2014/main" id="{E5D61BEF-9828-4C8B-899A-297B6708D08A}"/>
                    </a:ext>
                  </a:extLst>
                </p:cNvPr>
                <p:cNvSpPr txBox="1"/>
                <p:nvPr/>
              </p:nvSpPr>
              <p:spPr>
                <a:xfrm>
                  <a:off x="3924380" y="4448781"/>
                  <a:ext cx="810144" cy="461665"/>
                </a:xfrm>
                <a:prstGeom prst="rect">
                  <a:avLst/>
                </a:prstGeom>
                <a:noFill/>
              </p:spPr>
              <p:txBody>
                <a:bodyPr wrap="square" rtlCol="0">
                  <a:spAutoFit/>
                </a:bodyPr>
                <a:lstStyle/>
                <a:p>
                  <a:pPr algn="ctr"/>
                  <a:r>
                    <a:rPr lang="en-US" sz="825" dirty="0">
                      <a:latin typeface="Calibri" panose="020F0502020204030204" pitchFamily="34" charset="0"/>
                    </a:rPr>
                    <a:t>Median Trust</a:t>
                  </a:r>
                </a:p>
              </p:txBody>
            </p:sp>
            <p:sp>
              <p:nvSpPr>
                <p:cNvPr id="314" name="TextBox 313">
                  <a:extLst>
                    <a:ext uri="{FF2B5EF4-FFF2-40B4-BE49-F238E27FC236}">
                      <a16:creationId xmlns:a16="http://schemas.microsoft.com/office/drawing/2014/main" id="{0C6D0239-60B3-4E3F-9C6A-A2A5FA418373}"/>
                    </a:ext>
                  </a:extLst>
                </p:cNvPr>
                <p:cNvSpPr txBox="1"/>
                <p:nvPr/>
              </p:nvSpPr>
              <p:spPr>
                <a:xfrm>
                  <a:off x="2617021" y="3584038"/>
                  <a:ext cx="1186704" cy="292388"/>
                </a:xfrm>
                <a:prstGeom prst="rect">
                  <a:avLst/>
                </a:prstGeom>
                <a:noFill/>
              </p:spPr>
              <p:txBody>
                <a:bodyPr wrap="square" rtlCol="0">
                  <a:spAutoFit/>
                </a:bodyPr>
                <a:lstStyle/>
                <a:p>
                  <a:pPr algn="ctr"/>
                  <a:r>
                    <a:rPr lang="en-US" sz="825" dirty="0">
                      <a:latin typeface="Calibri" panose="020F0502020204030204" pitchFamily="34" charset="0"/>
                    </a:rPr>
                    <a:t>Median Skill</a:t>
                  </a:r>
                </a:p>
              </p:txBody>
            </p:sp>
          </p:grpSp>
          <p:grpSp>
            <p:nvGrpSpPr>
              <p:cNvPr id="289" name="Group 288">
                <a:extLst>
                  <a:ext uri="{FF2B5EF4-FFF2-40B4-BE49-F238E27FC236}">
                    <a16:creationId xmlns:a16="http://schemas.microsoft.com/office/drawing/2014/main" id="{B0C50D41-FE2D-43AA-84DE-AB5FA62B0661}"/>
                  </a:ext>
                </a:extLst>
              </p:cNvPr>
              <p:cNvGrpSpPr/>
              <p:nvPr/>
            </p:nvGrpSpPr>
            <p:grpSpPr>
              <a:xfrm>
                <a:off x="4625621" y="3417424"/>
                <a:ext cx="741086" cy="713671"/>
                <a:chOff x="3445641" y="1832261"/>
                <a:chExt cx="741086" cy="689586"/>
              </a:xfrm>
            </p:grpSpPr>
            <p:sp>
              <p:nvSpPr>
                <p:cNvPr id="290" name="Rectangle 289">
                  <a:extLst>
                    <a:ext uri="{FF2B5EF4-FFF2-40B4-BE49-F238E27FC236}">
                      <a16:creationId xmlns:a16="http://schemas.microsoft.com/office/drawing/2014/main" id="{6E50995C-E4CE-48A4-B1B9-6C3993EB5849}"/>
                    </a:ext>
                  </a:extLst>
                </p:cNvPr>
                <p:cNvSpPr>
                  <a:spLocks noChangeAspect="1"/>
                </p:cNvSpPr>
                <p:nvPr/>
              </p:nvSpPr>
              <p:spPr>
                <a:xfrm>
                  <a:off x="3445641" y="1832261"/>
                  <a:ext cx="741086" cy="689586"/>
                </a:xfrm>
                <a:prstGeom prst="rect">
                  <a:avLst/>
                </a:prstGeom>
                <a:solidFill>
                  <a:srgbClr val="FFFFFF"/>
                </a:solidFill>
                <a:ln w="6350">
                  <a:noFill/>
                </a:ln>
              </p:spPr>
              <p:style>
                <a:lnRef idx="2">
                  <a:schemeClr val="accent6"/>
                </a:lnRef>
                <a:fillRef idx="1">
                  <a:schemeClr val="lt1"/>
                </a:fillRef>
                <a:effectRef idx="0">
                  <a:schemeClr val="accent6"/>
                </a:effectRef>
                <a:fontRef idx="minor">
                  <a:schemeClr val="dk1"/>
                </a:fontRef>
              </p:style>
              <p:txBody>
                <a:bodyPr rtlCol="0" anchor="t"/>
                <a:lstStyle/>
                <a:p>
                  <a:pPr algn="ctr">
                    <a:spcAft>
                      <a:spcPts val="300"/>
                    </a:spcAft>
                  </a:pPr>
                  <a:endParaRPr lang="en-US" sz="600" dirty="0">
                    <a:solidFill>
                      <a:schemeClr val="tx1"/>
                    </a:solidFill>
                    <a:latin typeface="Calibri" panose="020F0502020204030204" pitchFamily="34" charset="0"/>
                  </a:endParaRPr>
                </a:p>
              </p:txBody>
            </p:sp>
            <p:sp>
              <p:nvSpPr>
                <p:cNvPr id="291" name="Oval 290">
                  <a:extLst>
                    <a:ext uri="{FF2B5EF4-FFF2-40B4-BE49-F238E27FC236}">
                      <a16:creationId xmlns:a16="http://schemas.microsoft.com/office/drawing/2014/main" id="{E048615A-3ED2-4FBE-9706-0F3F44EE91E7}"/>
                    </a:ext>
                  </a:extLst>
                </p:cNvPr>
                <p:cNvSpPr>
                  <a:spLocks noChangeAspect="1"/>
                </p:cNvSpPr>
                <p:nvPr/>
              </p:nvSpPr>
              <p:spPr>
                <a:xfrm>
                  <a:off x="3787673" y="1966047"/>
                  <a:ext cx="47310" cy="53533"/>
                </a:xfrm>
                <a:prstGeom prst="ellipse">
                  <a:avLst/>
                </a:prstGeom>
                <a:solidFill>
                  <a:schemeClr val="bg1">
                    <a:lumMod val="50000"/>
                  </a:schemeClr>
                </a:solidFill>
                <a:ln>
                  <a:solidFill>
                    <a:schemeClr val="bg1">
                      <a:lumMod val="50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292" name="Oval 291">
                  <a:extLst>
                    <a:ext uri="{FF2B5EF4-FFF2-40B4-BE49-F238E27FC236}">
                      <a16:creationId xmlns:a16="http://schemas.microsoft.com/office/drawing/2014/main" id="{A0A62A1E-9A6C-49D8-B870-09507E253991}"/>
                    </a:ext>
                  </a:extLst>
                </p:cNvPr>
                <p:cNvSpPr>
                  <a:spLocks noChangeAspect="1"/>
                </p:cNvSpPr>
                <p:nvPr/>
              </p:nvSpPr>
              <p:spPr>
                <a:xfrm>
                  <a:off x="3956112" y="2309136"/>
                  <a:ext cx="47310" cy="53533"/>
                </a:xfrm>
                <a:prstGeom prst="ellipse">
                  <a:avLst/>
                </a:prstGeom>
                <a:solidFill>
                  <a:schemeClr val="bg1">
                    <a:lumMod val="50000"/>
                  </a:schemeClr>
                </a:solidFill>
                <a:ln>
                  <a:solidFill>
                    <a:schemeClr val="bg1">
                      <a:lumMod val="50000"/>
                    </a:schemeClr>
                  </a:solidFill>
                </a:ln>
                <a:effectLst>
                  <a:glow rad="1397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06" name="Oval 305">
                  <a:extLst>
                    <a:ext uri="{FF2B5EF4-FFF2-40B4-BE49-F238E27FC236}">
                      <a16:creationId xmlns:a16="http://schemas.microsoft.com/office/drawing/2014/main" id="{FD1C7F1E-1656-4DFB-86C7-20732DF1F443}"/>
                    </a:ext>
                  </a:extLst>
                </p:cNvPr>
                <p:cNvSpPr>
                  <a:spLocks noChangeAspect="1"/>
                </p:cNvSpPr>
                <p:nvPr/>
              </p:nvSpPr>
              <p:spPr>
                <a:xfrm>
                  <a:off x="3599934" y="1955485"/>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07" name="Oval 306">
                  <a:extLst>
                    <a:ext uri="{FF2B5EF4-FFF2-40B4-BE49-F238E27FC236}">
                      <a16:creationId xmlns:a16="http://schemas.microsoft.com/office/drawing/2014/main" id="{3426CADB-956D-4299-96A7-5D578A106AC2}"/>
                    </a:ext>
                  </a:extLst>
                </p:cNvPr>
                <p:cNvSpPr>
                  <a:spLocks noChangeAspect="1"/>
                </p:cNvSpPr>
                <p:nvPr/>
              </p:nvSpPr>
              <p:spPr>
                <a:xfrm>
                  <a:off x="3672287" y="2288622"/>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08" name="Oval 307">
                  <a:extLst>
                    <a:ext uri="{FF2B5EF4-FFF2-40B4-BE49-F238E27FC236}">
                      <a16:creationId xmlns:a16="http://schemas.microsoft.com/office/drawing/2014/main" id="{7102AB56-9FB7-4B94-9E73-07665B5F69B6}"/>
                    </a:ext>
                  </a:extLst>
                </p:cNvPr>
                <p:cNvSpPr>
                  <a:spLocks noChangeAspect="1"/>
                </p:cNvSpPr>
                <p:nvPr/>
              </p:nvSpPr>
              <p:spPr>
                <a:xfrm>
                  <a:off x="3504657" y="2435466"/>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09" name="Oval 308">
                  <a:extLst>
                    <a:ext uri="{FF2B5EF4-FFF2-40B4-BE49-F238E27FC236}">
                      <a16:creationId xmlns:a16="http://schemas.microsoft.com/office/drawing/2014/main" id="{83051C0E-8524-4E96-B36F-F3CC8E494CE2}"/>
                    </a:ext>
                  </a:extLst>
                </p:cNvPr>
                <p:cNvSpPr>
                  <a:spLocks noChangeAspect="1"/>
                </p:cNvSpPr>
                <p:nvPr/>
              </p:nvSpPr>
              <p:spPr>
                <a:xfrm>
                  <a:off x="3527235" y="1867888"/>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10" name="Oval 309">
                  <a:extLst>
                    <a:ext uri="{FF2B5EF4-FFF2-40B4-BE49-F238E27FC236}">
                      <a16:creationId xmlns:a16="http://schemas.microsoft.com/office/drawing/2014/main" id="{A3456D02-05C7-4616-8389-E521A70B844D}"/>
                    </a:ext>
                  </a:extLst>
                </p:cNvPr>
                <p:cNvSpPr>
                  <a:spLocks noChangeAspect="1"/>
                </p:cNvSpPr>
                <p:nvPr/>
              </p:nvSpPr>
              <p:spPr>
                <a:xfrm>
                  <a:off x="3998875" y="2207726"/>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sp>
              <p:nvSpPr>
                <p:cNvPr id="311" name="Oval 310">
                  <a:extLst>
                    <a:ext uri="{FF2B5EF4-FFF2-40B4-BE49-F238E27FC236}">
                      <a16:creationId xmlns:a16="http://schemas.microsoft.com/office/drawing/2014/main" id="{AF8C0B56-BC2B-4F6D-A179-E6E8754B9143}"/>
                    </a:ext>
                  </a:extLst>
                </p:cNvPr>
                <p:cNvSpPr>
                  <a:spLocks noChangeAspect="1"/>
                </p:cNvSpPr>
                <p:nvPr/>
              </p:nvSpPr>
              <p:spPr>
                <a:xfrm>
                  <a:off x="3895246" y="1922502"/>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latin typeface="Calibri" panose="020F0502020204030204" pitchFamily="34" charset="0"/>
                  </a:endParaRPr>
                </a:p>
              </p:txBody>
            </p:sp>
          </p:grpSp>
        </p:grpSp>
        <p:sp>
          <p:nvSpPr>
            <p:cNvPr id="287" name="Oval 286">
              <a:extLst>
                <a:ext uri="{FF2B5EF4-FFF2-40B4-BE49-F238E27FC236}">
                  <a16:creationId xmlns:a16="http://schemas.microsoft.com/office/drawing/2014/main" id="{CC8F158A-8A7B-4C34-9DB6-488F8F56A1E4}"/>
                </a:ext>
              </a:extLst>
            </p:cNvPr>
            <p:cNvSpPr/>
            <p:nvPr/>
          </p:nvSpPr>
          <p:spPr>
            <a:xfrm>
              <a:off x="5241367" y="3301644"/>
              <a:ext cx="274320" cy="27432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latin typeface="Calibri" panose="020F0502020204030204" pitchFamily="34" charset="0"/>
                </a:rPr>
                <a:t>I</a:t>
              </a:r>
            </a:p>
          </p:txBody>
        </p:sp>
      </p:grpSp>
      <p:grpSp>
        <p:nvGrpSpPr>
          <p:cNvPr id="358" name="Group 357">
            <a:extLst>
              <a:ext uri="{FF2B5EF4-FFF2-40B4-BE49-F238E27FC236}">
                <a16:creationId xmlns:a16="http://schemas.microsoft.com/office/drawing/2014/main" id="{333F950F-19D9-448D-8E1B-4359B870C1C8}"/>
              </a:ext>
            </a:extLst>
          </p:cNvPr>
          <p:cNvGrpSpPr/>
          <p:nvPr/>
        </p:nvGrpSpPr>
        <p:grpSpPr>
          <a:xfrm>
            <a:off x="6032785" y="1917207"/>
            <a:ext cx="1327385" cy="2247083"/>
            <a:chOff x="6361686" y="2685059"/>
            <a:chExt cx="1769846" cy="2996110"/>
          </a:xfrm>
        </p:grpSpPr>
        <p:grpSp>
          <p:nvGrpSpPr>
            <p:cNvPr id="359" name="Group 358">
              <a:extLst>
                <a:ext uri="{FF2B5EF4-FFF2-40B4-BE49-F238E27FC236}">
                  <a16:creationId xmlns:a16="http://schemas.microsoft.com/office/drawing/2014/main" id="{34A22044-21EF-4B17-B887-4AEF2F5A69E3}"/>
                </a:ext>
              </a:extLst>
            </p:cNvPr>
            <p:cNvGrpSpPr/>
            <p:nvPr/>
          </p:nvGrpSpPr>
          <p:grpSpPr>
            <a:xfrm>
              <a:off x="6361686" y="2685059"/>
              <a:ext cx="1769846" cy="2996110"/>
              <a:chOff x="6361686" y="2685059"/>
              <a:chExt cx="1769846" cy="2996110"/>
            </a:xfrm>
          </p:grpSpPr>
          <p:grpSp>
            <p:nvGrpSpPr>
              <p:cNvPr id="361" name="Group 360">
                <a:extLst>
                  <a:ext uri="{FF2B5EF4-FFF2-40B4-BE49-F238E27FC236}">
                    <a16:creationId xmlns:a16="http://schemas.microsoft.com/office/drawing/2014/main" id="{352EE2CA-3FDB-4C24-B6B3-6FD927C592D0}"/>
                  </a:ext>
                </a:extLst>
              </p:cNvPr>
              <p:cNvGrpSpPr/>
              <p:nvPr/>
            </p:nvGrpSpPr>
            <p:grpSpPr>
              <a:xfrm>
                <a:off x="6361686" y="2685059"/>
                <a:ext cx="1769846" cy="2996110"/>
                <a:chOff x="5539882" y="2270654"/>
                <a:chExt cx="1769846" cy="2996110"/>
              </a:xfrm>
            </p:grpSpPr>
            <p:cxnSp>
              <p:nvCxnSpPr>
                <p:cNvPr id="372" name="Straight Arrow Connector 371">
                  <a:extLst>
                    <a:ext uri="{FF2B5EF4-FFF2-40B4-BE49-F238E27FC236}">
                      <a16:creationId xmlns:a16="http://schemas.microsoft.com/office/drawing/2014/main" id="{C3F41E3D-C72B-4255-90C4-0F761EAD77F5}"/>
                    </a:ext>
                  </a:extLst>
                </p:cNvPr>
                <p:cNvCxnSpPr>
                  <a:cxnSpLocks/>
                </p:cNvCxnSpPr>
                <p:nvPr/>
              </p:nvCxnSpPr>
              <p:spPr>
                <a:xfrm>
                  <a:off x="6761088" y="3731811"/>
                  <a:ext cx="548640" cy="0"/>
                </a:xfrm>
                <a:prstGeom prst="straightConnector1">
                  <a:avLst/>
                </a:prstGeom>
                <a:ln>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373" name="Group 372">
                  <a:extLst>
                    <a:ext uri="{FF2B5EF4-FFF2-40B4-BE49-F238E27FC236}">
                      <a16:creationId xmlns:a16="http://schemas.microsoft.com/office/drawing/2014/main" id="{1EE5888E-8DDB-4B57-8E32-CD04599FDF66}"/>
                    </a:ext>
                  </a:extLst>
                </p:cNvPr>
                <p:cNvGrpSpPr/>
                <p:nvPr/>
              </p:nvGrpSpPr>
              <p:grpSpPr>
                <a:xfrm>
                  <a:off x="5539882" y="2270654"/>
                  <a:ext cx="1476550" cy="2996110"/>
                  <a:chOff x="5675655" y="1924105"/>
                  <a:chExt cx="1476550" cy="2996110"/>
                </a:xfrm>
              </p:grpSpPr>
              <p:cxnSp>
                <p:nvCxnSpPr>
                  <p:cNvPr id="374" name="Straight Arrow Connector 373">
                    <a:extLst>
                      <a:ext uri="{FF2B5EF4-FFF2-40B4-BE49-F238E27FC236}">
                        <a16:creationId xmlns:a16="http://schemas.microsoft.com/office/drawing/2014/main" id="{A1357096-38E5-4B97-89E0-847301EA27BA}"/>
                      </a:ext>
                    </a:extLst>
                  </p:cNvPr>
                  <p:cNvCxnSpPr>
                    <a:cxnSpLocks/>
                  </p:cNvCxnSpPr>
                  <p:nvPr/>
                </p:nvCxnSpPr>
                <p:spPr>
                  <a:xfrm>
                    <a:off x="6559839" y="3040669"/>
                    <a:ext cx="274320" cy="1558"/>
                  </a:xfrm>
                  <a:prstGeom prst="straightConnector1">
                    <a:avLst/>
                  </a:prstGeom>
                  <a:ln>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pic>
                <p:nvPicPr>
                  <p:cNvPr id="375" name="Picture 374">
                    <a:extLst>
                      <a:ext uri="{FF2B5EF4-FFF2-40B4-BE49-F238E27FC236}">
                        <a16:creationId xmlns:a16="http://schemas.microsoft.com/office/drawing/2014/main" id="{9F3AEC5A-DAC0-4A9E-A864-8B68DA8DB46F}"/>
                      </a:ext>
                    </a:extLst>
                  </p:cNvPr>
                  <p:cNvPicPr>
                    <a:picLocks noChangeAspect="1"/>
                  </p:cNvPicPr>
                  <p:nvPr/>
                </p:nvPicPr>
                <p:blipFill rotWithShape="1">
                  <a:blip r:embed="rId6">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rcRect l="-223" t="59" r="50223" b="46465"/>
                  <a:stretch/>
                </p:blipFill>
                <p:spPr>
                  <a:xfrm>
                    <a:off x="5854278" y="2672517"/>
                    <a:ext cx="734678" cy="721083"/>
                  </a:xfrm>
                  <a:prstGeom prst="rect">
                    <a:avLst/>
                  </a:prstGeom>
                </p:spPr>
              </p:pic>
              <p:pic>
                <p:nvPicPr>
                  <p:cNvPr id="376" name="Picture 375">
                    <a:extLst>
                      <a:ext uri="{FF2B5EF4-FFF2-40B4-BE49-F238E27FC236}">
                        <a16:creationId xmlns:a16="http://schemas.microsoft.com/office/drawing/2014/main" id="{904F4619-158C-4BBB-9502-F397CF9A6589}"/>
                      </a:ext>
                    </a:extLst>
                  </p:cNvPr>
                  <p:cNvPicPr>
                    <a:picLocks noChangeAspect="1"/>
                  </p:cNvPicPr>
                  <p:nvPr/>
                </p:nvPicPr>
                <p:blipFill rotWithShape="1">
                  <a:blip r:embed="rId6">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rcRect l="225" t="47643" r="49775" b="-1119"/>
                  <a:stretch/>
                </p:blipFill>
                <p:spPr>
                  <a:xfrm>
                    <a:off x="5851253" y="3427460"/>
                    <a:ext cx="740728" cy="727021"/>
                  </a:xfrm>
                  <a:prstGeom prst="rect">
                    <a:avLst/>
                  </a:prstGeom>
                </p:spPr>
              </p:pic>
              <p:pic>
                <p:nvPicPr>
                  <p:cNvPr id="377" name="Picture 376">
                    <a:extLst>
                      <a:ext uri="{FF2B5EF4-FFF2-40B4-BE49-F238E27FC236}">
                        <a16:creationId xmlns:a16="http://schemas.microsoft.com/office/drawing/2014/main" id="{FBD92580-53D6-4A5C-91A3-06B0787F28C0}"/>
                      </a:ext>
                    </a:extLst>
                  </p:cNvPr>
                  <p:cNvPicPr>
                    <a:picLocks noChangeAspect="1"/>
                  </p:cNvPicPr>
                  <p:nvPr/>
                </p:nvPicPr>
                <p:blipFill rotWithShape="1">
                  <a:blip r:embed="rId6">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rcRect l="50278" t="50868" r="-278" b="395"/>
                  <a:stretch/>
                </p:blipFill>
                <p:spPr>
                  <a:xfrm>
                    <a:off x="5846713" y="4188596"/>
                    <a:ext cx="740728" cy="662599"/>
                  </a:xfrm>
                  <a:prstGeom prst="rect">
                    <a:avLst/>
                  </a:prstGeom>
                </p:spPr>
              </p:pic>
              <p:pic>
                <p:nvPicPr>
                  <p:cNvPr id="378" name="Picture 377">
                    <a:extLst>
                      <a:ext uri="{FF2B5EF4-FFF2-40B4-BE49-F238E27FC236}">
                        <a16:creationId xmlns:a16="http://schemas.microsoft.com/office/drawing/2014/main" id="{C5BF6BCB-7E0C-4D10-8219-D4C79FB066D5}"/>
                      </a:ext>
                    </a:extLst>
                  </p:cNvPr>
                  <p:cNvPicPr>
                    <a:picLocks noChangeAspect="1"/>
                  </p:cNvPicPr>
                  <p:nvPr/>
                </p:nvPicPr>
                <p:blipFill rotWithShape="1">
                  <a:blip r:embed="rId5"/>
                  <a:srcRect l="85519" t="46129" r="-278" b="40053"/>
                  <a:stretch/>
                </p:blipFill>
                <p:spPr>
                  <a:xfrm>
                    <a:off x="5846713" y="4795928"/>
                    <a:ext cx="749808" cy="124287"/>
                  </a:xfrm>
                  <a:prstGeom prst="rect">
                    <a:avLst/>
                  </a:prstGeom>
                </p:spPr>
              </p:pic>
              <p:cxnSp>
                <p:nvCxnSpPr>
                  <p:cNvPr id="379" name="Straight Arrow Connector 378">
                    <a:extLst>
                      <a:ext uri="{FF2B5EF4-FFF2-40B4-BE49-F238E27FC236}">
                        <a16:creationId xmlns:a16="http://schemas.microsoft.com/office/drawing/2014/main" id="{7267A2AD-0593-46CE-A752-A0EE4F9D01BC}"/>
                      </a:ext>
                    </a:extLst>
                  </p:cNvPr>
                  <p:cNvCxnSpPr>
                    <a:cxnSpLocks/>
                    <a:stCxn id="376" idx="3"/>
                  </p:cNvCxnSpPr>
                  <p:nvPr/>
                </p:nvCxnSpPr>
                <p:spPr>
                  <a:xfrm flipV="1">
                    <a:off x="6591981" y="3786745"/>
                    <a:ext cx="274320" cy="0"/>
                  </a:xfrm>
                  <a:prstGeom prst="straightConnector1">
                    <a:avLst/>
                  </a:prstGeom>
                  <a:ln>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0" name="Straight Arrow Connector 379">
                    <a:extLst>
                      <a:ext uri="{FF2B5EF4-FFF2-40B4-BE49-F238E27FC236}">
                        <a16:creationId xmlns:a16="http://schemas.microsoft.com/office/drawing/2014/main" id="{AB4C4965-2CB0-4E5A-9B1F-645BFF92CFEA}"/>
                      </a:ext>
                    </a:extLst>
                  </p:cNvPr>
                  <p:cNvCxnSpPr>
                    <a:cxnSpLocks/>
                  </p:cNvCxnSpPr>
                  <p:nvPr/>
                </p:nvCxnSpPr>
                <p:spPr>
                  <a:xfrm>
                    <a:off x="6587221" y="4554405"/>
                    <a:ext cx="274320" cy="0"/>
                  </a:xfrm>
                  <a:prstGeom prst="straightConnector1">
                    <a:avLst/>
                  </a:prstGeom>
                  <a:ln>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1" name="Straight Arrow Connector 380">
                    <a:extLst>
                      <a:ext uri="{FF2B5EF4-FFF2-40B4-BE49-F238E27FC236}">
                        <a16:creationId xmlns:a16="http://schemas.microsoft.com/office/drawing/2014/main" id="{816FFFD8-F9F7-4912-A1D0-DC25CD88BB26}"/>
                      </a:ext>
                    </a:extLst>
                  </p:cNvPr>
                  <p:cNvCxnSpPr>
                    <a:cxnSpLocks/>
                    <a:stCxn id="383" idx="3"/>
                  </p:cNvCxnSpPr>
                  <p:nvPr/>
                </p:nvCxnSpPr>
                <p:spPr>
                  <a:xfrm>
                    <a:off x="6591981" y="2268596"/>
                    <a:ext cx="274320" cy="1893"/>
                  </a:xfrm>
                  <a:prstGeom prst="straightConnector1">
                    <a:avLst/>
                  </a:prstGeom>
                  <a:ln>
                    <a:solidFill>
                      <a:schemeClr val="tx1">
                        <a:lumMod val="85000"/>
                        <a:lumOff val="1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382" name="Rectangle 381">
                    <a:extLst>
                      <a:ext uri="{FF2B5EF4-FFF2-40B4-BE49-F238E27FC236}">
                        <a16:creationId xmlns:a16="http://schemas.microsoft.com/office/drawing/2014/main" id="{EEE8E25D-4735-4CB9-9DB3-BF198AA2D36D}"/>
                      </a:ext>
                    </a:extLst>
                  </p:cNvPr>
                  <p:cNvSpPr>
                    <a:spLocks noChangeAspect="1"/>
                  </p:cNvSpPr>
                  <p:nvPr/>
                </p:nvSpPr>
                <p:spPr>
                  <a:xfrm>
                    <a:off x="5855789" y="1927288"/>
                    <a:ext cx="728368" cy="689586"/>
                  </a:xfrm>
                  <a:prstGeom prst="rect">
                    <a:avLst/>
                  </a:prstGeom>
                  <a:solidFill>
                    <a:srgbClr val="FFFFFF"/>
                  </a:solidFill>
                  <a:ln w="6350">
                    <a:noFill/>
                  </a:ln>
                </p:spPr>
                <p:style>
                  <a:lnRef idx="2">
                    <a:schemeClr val="accent6"/>
                  </a:lnRef>
                  <a:fillRef idx="1">
                    <a:schemeClr val="lt1"/>
                  </a:fillRef>
                  <a:effectRef idx="0">
                    <a:schemeClr val="accent6"/>
                  </a:effectRef>
                  <a:fontRef idx="minor">
                    <a:schemeClr val="dk1"/>
                  </a:fontRef>
                </p:style>
                <p:txBody>
                  <a:bodyPr rtlCol="0" anchor="t"/>
                  <a:lstStyle/>
                  <a:p>
                    <a:pPr algn="ctr">
                      <a:spcAft>
                        <a:spcPts val="300"/>
                      </a:spcAft>
                    </a:pPr>
                    <a:endParaRPr lang="en-US" sz="675" dirty="0">
                      <a:solidFill>
                        <a:schemeClr val="tx1"/>
                      </a:solidFill>
                      <a:latin typeface="Calibri" panose="020F0502020204030204" pitchFamily="34" charset="0"/>
                    </a:endParaRPr>
                  </a:p>
                </p:txBody>
              </p:sp>
              <p:pic>
                <p:nvPicPr>
                  <p:cNvPr id="383" name="Picture 382">
                    <a:extLst>
                      <a:ext uri="{FF2B5EF4-FFF2-40B4-BE49-F238E27FC236}">
                        <a16:creationId xmlns:a16="http://schemas.microsoft.com/office/drawing/2014/main" id="{C8B06E71-923E-485E-B64A-124CC3F025D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0000" b="46524"/>
                  <a:stretch/>
                </p:blipFill>
                <p:spPr>
                  <a:xfrm>
                    <a:off x="5893251" y="1924105"/>
                    <a:ext cx="698730" cy="685800"/>
                  </a:xfrm>
                  <a:prstGeom prst="rect">
                    <a:avLst/>
                  </a:prstGeom>
                </p:spPr>
              </p:pic>
              <p:sp>
                <p:nvSpPr>
                  <p:cNvPr id="384" name="Oval 383">
                    <a:extLst>
                      <a:ext uri="{FF2B5EF4-FFF2-40B4-BE49-F238E27FC236}">
                        <a16:creationId xmlns:a16="http://schemas.microsoft.com/office/drawing/2014/main" id="{E7936220-B3D2-4F1F-A886-9399065BE6D8}"/>
                      </a:ext>
                    </a:extLst>
                  </p:cNvPr>
                  <p:cNvSpPr/>
                  <p:nvPr/>
                </p:nvSpPr>
                <p:spPr>
                  <a:xfrm>
                    <a:off x="5675655" y="2681450"/>
                    <a:ext cx="182880" cy="182880"/>
                  </a:xfrm>
                  <a:prstGeom prst="ellipse">
                    <a:avLst/>
                  </a:prstGeom>
                  <a:ln>
                    <a:solidFill>
                      <a:schemeClr val="tx1">
                        <a:lumMod val="65000"/>
                        <a:lumOff val="35000"/>
                        <a:alpha val="30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788" dirty="0">
                        <a:solidFill>
                          <a:schemeClr val="bg1">
                            <a:lumMod val="65000"/>
                          </a:schemeClr>
                        </a:solidFill>
                        <a:latin typeface="Calibri" panose="020F0502020204030204" pitchFamily="34" charset="0"/>
                      </a:rPr>
                      <a:t>II</a:t>
                    </a:r>
                  </a:p>
                </p:txBody>
              </p:sp>
              <p:sp>
                <p:nvSpPr>
                  <p:cNvPr id="385" name="Oval 384">
                    <a:extLst>
                      <a:ext uri="{FF2B5EF4-FFF2-40B4-BE49-F238E27FC236}">
                        <a16:creationId xmlns:a16="http://schemas.microsoft.com/office/drawing/2014/main" id="{38B69A77-DB78-434B-9534-10C438AAABAB}"/>
                      </a:ext>
                    </a:extLst>
                  </p:cNvPr>
                  <p:cNvSpPr/>
                  <p:nvPr/>
                </p:nvSpPr>
                <p:spPr>
                  <a:xfrm>
                    <a:off x="5675655" y="3411709"/>
                    <a:ext cx="182880" cy="182880"/>
                  </a:xfrm>
                  <a:prstGeom prst="ellipse">
                    <a:avLst/>
                  </a:prstGeom>
                  <a:ln>
                    <a:solidFill>
                      <a:schemeClr val="tx1">
                        <a:lumMod val="65000"/>
                        <a:lumOff val="35000"/>
                        <a:alpha val="30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788" dirty="0">
                        <a:solidFill>
                          <a:schemeClr val="bg1">
                            <a:lumMod val="65000"/>
                          </a:schemeClr>
                        </a:solidFill>
                        <a:latin typeface="Calibri" panose="020F0502020204030204" pitchFamily="34" charset="0"/>
                      </a:rPr>
                      <a:t>III</a:t>
                    </a:r>
                  </a:p>
                </p:txBody>
              </p:sp>
              <p:sp>
                <p:nvSpPr>
                  <p:cNvPr id="386" name="Oval 385">
                    <a:extLst>
                      <a:ext uri="{FF2B5EF4-FFF2-40B4-BE49-F238E27FC236}">
                        <a16:creationId xmlns:a16="http://schemas.microsoft.com/office/drawing/2014/main" id="{5E3CCF59-BE37-4548-B4F4-BF23723A8E74}"/>
                      </a:ext>
                    </a:extLst>
                  </p:cNvPr>
                  <p:cNvSpPr/>
                  <p:nvPr/>
                </p:nvSpPr>
                <p:spPr>
                  <a:xfrm>
                    <a:off x="5675655" y="4172448"/>
                    <a:ext cx="182880" cy="182880"/>
                  </a:xfrm>
                  <a:prstGeom prst="ellipse">
                    <a:avLst/>
                  </a:prstGeom>
                  <a:solidFill>
                    <a:schemeClr val="lt1">
                      <a:alpha val="84000"/>
                    </a:schemeClr>
                  </a:solidFill>
                  <a:ln>
                    <a:solidFill>
                      <a:schemeClr val="tx1">
                        <a:lumMod val="65000"/>
                        <a:lumOff val="35000"/>
                        <a:alpha val="30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788" dirty="0">
                        <a:solidFill>
                          <a:schemeClr val="bg1">
                            <a:lumMod val="65000"/>
                          </a:schemeClr>
                        </a:solidFill>
                        <a:latin typeface="Calibri" panose="020F0502020204030204" pitchFamily="34" charset="0"/>
                      </a:rPr>
                      <a:t>IV</a:t>
                    </a:r>
                  </a:p>
                </p:txBody>
              </p:sp>
              <p:sp>
                <p:nvSpPr>
                  <p:cNvPr id="387" name="Rectangle 386">
                    <a:extLst>
                      <a:ext uri="{FF2B5EF4-FFF2-40B4-BE49-F238E27FC236}">
                        <a16:creationId xmlns:a16="http://schemas.microsoft.com/office/drawing/2014/main" id="{DD228655-5DE8-4A81-A66F-8131B03FD20A}"/>
                      </a:ext>
                    </a:extLst>
                  </p:cNvPr>
                  <p:cNvSpPr/>
                  <p:nvPr/>
                </p:nvSpPr>
                <p:spPr>
                  <a:xfrm>
                    <a:off x="6850671" y="1924105"/>
                    <a:ext cx="301534" cy="299611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050" dirty="0">
                        <a:solidFill>
                          <a:schemeClr val="tx1"/>
                        </a:solidFill>
                        <a:latin typeface="Calibri" panose="020F0502020204030204" pitchFamily="34" charset="0"/>
                      </a:rPr>
                      <a:t>Mixed-Integer Linear Program</a:t>
                    </a:r>
                    <a:endParaRPr lang="en-US" sz="1050" dirty="0">
                      <a:solidFill>
                        <a:srgbClr val="FF4612"/>
                      </a:solidFill>
                      <a:latin typeface="Calibri" panose="020F0502020204030204" pitchFamily="34" charset="0"/>
                    </a:endParaRPr>
                  </a:p>
                </p:txBody>
              </p:sp>
            </p:grpSp>
          </p:grpSp>
          <p:grpSp>
            <p:nvGrpSpPr>
              <p:cNvPr id="362" name="Group 361">
                <a:extLst>
                  <a:ext uri="{FF2B5EF4-FFF2-40B4-BE49-F238E27FC236}">
                    <a16:creationId xmlns:a16="http://schemas.microsoft.com/office/drawing/2014/main" id="{6E7E47E5-3C59-4F6B-AD03-3A9032B3FB42}"/>
                  </a:ext>
                </a:extLst>
              </p:cNvPr>
              <p:cNvGrpSpPr/>
              <p:nvPr/>
            </p:nvGrpSpPr>
            <p:grpSpPr>
              <a:xfrm>
                <a:off x="6541820" y="2691356"/>
                <a:ext cx="732349" cy="673206"/>
                <a:chOff x="3445641" y="1832261"/>
                <a:chExt cx="741086" cy="689586"/>
              </a:xfrm>
            </p:grpSpPr>
            <p:sp>
              <p:nvSpPr>
                <p:cNvPr id="363" name="Rectangle 362">
                  <a:extLst>
                    <a:ext uri="{FF2B5EF4-FFF2-40B4-BE49-F238E27FC236}">
                      <a16:creationId xmlns:a16="http://schemas.microsoft.com/office/drawing/2014/main" id="{A5CAFB26-2023-4818-831B-B1711F51CD42}"/>
                    </a:ext>
                  </a:extLst>
                </p:cNvPr>
                <p:cNvSpPr>
                  <a:spLocks noChangeAspect="1"/>
                </p:cNvSpPr>
                <p:nvPr/>
              </p:nvSpPr>
              <p:spPr>
                <a:xfrm>
                  <a:off x="3445641" y="1832261"/>
                  <a:ext cx="741086" cy="689586"/>
                </a:xfrm>
                <a:prstGeom prst="rect">
                  <a:avLst/>
                </a:prstGeom>
                <a:solidFill>
                  <a:srgbClr val="FFFFFF"/>
                </a:solidFill>
                <a:ln w="6350">
                  <a:noFill/>
                </a:ln>
              </p:spPr>
              <p:style>
                <a:lnRef idx="2">
                  <a:schemeClr val="accent6"/>
                </a:lnRef>
                <a:fillRef idx="1">
                  <a:schemeClr val="lt1"/>
                </a:fillRef>
                <a:effectRef idx="0">
                  <a:schemeClr val="accent6"/>
                </a:effectRef>
                <a:fontRef idx="minor">
                  <a:schemeClr val="dk1"/>
                </a:fontRef>
              </p:style>
              <p:txBody>
                <a:bodyPr rtlCol="0" anchor="t"/>
                <a:lstStyle/>
                <a:p>
                  <a:pPr algn="ctr">
                    <a:spcAft>
                      <a:spcPts val="300"/>
                    </a:spcAft>
                  </a:pPr>
                  <a:endParaRPr lang="en-US" sz="675" dirty="0">
                    <a:solidFill>
                      <a:schemeClr val="tx1"/>
                    </a:solidFill>
                    <a:latin typeface="Calibri" panose="020F0502020204030204" pitchFamily="34" charset="0"/>
                  </a:endParaRPr>
                </a:p>
              </p:txBody>
            </p:sp>
            <p:sp>
              <p:nvSpPr>
                <p:cNvPr id="364" name="Oval 363">
                  <a:extLst>
                    <a:ext uri="{FF2B5EF4-FFF2-40B4-BE49-F238E27FC236}">
                      <a16:creationId xmlns:a16="http://schemas.microsoft.com/office/drawing/2014/main" id="{EFC5DC4A-4A6C-4602-96F2-51BDD84E978D}"/>
                    </a:ext>
                  </a:extLst>
                </p:cNvPr>
                <p:cNvSpPr>
                  <a:spLocks noChangeAspect="1"/>
                </p:cNvSpPr>
                <p:nvPr/>
              </p:nvSpPr>
              <p:spPr>
                <a:xfrm>
                  <a:off x="3787673" y="1966047"/>
                  <a:ext cx="47310" cy="53533"/>
                </a:xfrm>
                <a:prstGeom prst="ellipse">
                  <a:avLst/>
                </a:prstGeom>
                <a:solidFill>
                  <a:schemeClr val="bg1">
                    <a:lumMod val="50000"/>
                  </a:schemeClr>
                </a:solidFill>
                <a:ln>
                  <a:solidFill>
                    <a:schemeClr val="bg1">
                      <a:lumMod val="50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65" name="Oval 364">
                  <a:extLst>
                    <a:ext uri="{FF2B5EF4-FFF2-40B4-BE49-F238E27FC236}">
                      <a16:creationId xmlns:a16="http://schemas.microsoft.com/office/drawing/2014/main" id="{5E690573-A192-4742-958E-45E9AFA0F1E2}"/>
                    </a:ext>
                  </a:extLst>
                </p:cNvPr>
                <p:cNvSpPr>
                  <a:spLocks noChangeAspect="1"/>
                </p:cNvSpPr>
                <p:nvPr/>
              </p:nvSpPr>
              <p:spPr>
                <a:xfrm>
                  <a:off x="3956112" y="2309136"/>
                  <a:ext cx="47310" cy="53533"/>
                </a:xfrm>
                <a:prstGeom prst="ellipse">
                  <a:avLst/>
                </a:prstGeom>
                <a:solidFill>
                  <a:schemeClr val="bg1">
                    <a:lumMod val="50000"/>
                  </a:schemeClr>
                </a:solidFill>
                <a:ln>
                  <a:solidFill>
                    <a:schemeClr val="bg1">
                      <a:lumMod val="50000"/>
                    </a:schemeClr>
                  </a:solidFill>
                </a:ln>
                <a:effectLst>
                  <a:glow rad="1397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66" name="Oval 365">
                  <a:extLst>
                    <a:ext uri="{FF2B5EF4-FFF2-40B4-BE49-F238E27FC236}">
                      <a16:creationId xmlns:a16="http://schemas.microsoft.com/office/drawing/2014/main" id="{5AA23A9E-2323-4883-8018-2C41E24392BF}"/>
                    </a:ext>
                  </a:extLst>
                </p:cNvPr>
                <p:cNvSpPr>
                  <a:spLocks noChangeAspect="1"/>
                </p:cNvSpPr>
                <p:nvPr/>
              </p:nvSpPr>
              <p:spPr>
                <a:xfrm>
                  <a:off x="3599934" y="1955485"/>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67" name="Oval 366">
                  <a:extLst>
                    <a:ext uri="{FF2B5EF4-FFF2-40B4-BE49-F238E27FC236}">
                      <a16:creationId xmlns:a16="http://schemas.microsoft.com/office/drawing/2014/main" id="{E71B66F6-86A9-4CA4-9301-8C6B140AE6DD}"/>
                    </a:ext>
                  </a:extLst>
                </p:cNvPr>
                <p:cNvSpPr>
                  <a:spLocks noChangeAspect="1"/>
                </p:cNvSpPr>
                <p:nvPr/>
              </p:nvSpPr>
              <p:spPr>
                <a:xfrm>
                  <a:off x="3672287" y="2288622"/>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68" name="Oval 367">
                  <a:extLst>
                    <a:ext uri="{FF2B5EF4-FFF2-40B4-BE49-F238E27FC236}">
                      <a16:creationId xmlns:a16="http://schemas.microsoft.com/office/drawing/2014/main" id="{4DD9E319-836A-485A-9B6B-80E5CC4F7EAA}"/>
                    </a:ext>
                  </a:extLst>
                </p:cNvPr>
                <p:cNvSpPr>
                  <a:spLocks noChangeAspect="1"/>
                </p:cNvSpPr>
                <p:nvPr/>
              </p:nvSpPr>
              <p:spPr>
                <a:xfrm>
                  <a:off x="3504657" y="2435466"/>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69" name="Oval 368">
                  <a:extLst>
                    <a:ext uri="{FF2B5EF4-FFF2-40B4-BE49-F238E27FC236}">
                      <a16:creationId xmlns:a16="http://schemas.microsoft.com/office/drawing/2014/main" id="{F867CFAB-48B4-47AA-B0CD-5B777901C9F8}"/>
                    </a:ext>
                  </a:extLst>
                </p:cNvPr>
                <p:cNvSpPr>
                  <a:spLocks noChangeAspect="1"/>
                </p:cNvSpPr>
                <p:nvPr/>
              </p:nvSpPr>
              <p:spPr>
                <a:xfrm>
                  <a:off x="3527235" y="1867888"/>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70" name="Oval 369">
                  <a:extLst>
                    <a:ext uri="{FF2B5EF4-FFF2-40B4-BE49-F238E27FC236}">
                      <a16:creationId xmlns:a16="http://schemas.microsoft.com/office/drawing/2014/main" id="{4DBB8421-8D11-47B1-98AE-2704430263D7}"/>
                    </a:ext>
                  </a:extLst>
                </p:cNvPr>
                <p:cNvSpPr>
                  <a:spLocks noChangeAspect="1"/>
                </p:cNvSpPr>
                <p:nvPr/>
              </p:nvSpPr>
              <p:spPr>
                <a:xfrm>
                  <a:off x="3998875" y="2207726"/>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371" name="Oval 370">
                  <a:extLst>
                    <a:ext uri="{FF2B5EF4-FFF2-40B4-BE49-F238E27FC236}">
                      <a16:creationId xmlns:a16="http://schemas.microsoft.com/office/drawing/2014/main" id="{8DBBE9D1-15D6-4DE7-9479-54139D5C90AF}"/>
                    </a:ext>
                  </a:extLst>
                </p:cNvPr>
                <p:cNvSpPr>
                  <a:spLocks noChangeAspect="1"/>
                </p:cNvSpPr>
                <p:nvPr/>
              </p:nvSpPr>
              <p:spPr>
                <a:xfrm>
                  <a:off x="3895246" y="1922502"/>
                  <a:ext cx="45156" cy="4728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grpSp>
        </p:grpSp>
        <p:sp>
          <p:nvSpPr>
            <p:cNvPr id="360" name="Oval 359">
              <a:extLst>
                <a:ext uri="{FF2B5EF4-FFF2-40B4-BE49-F238E27FC236}">
                  <a16:creationId xmlns:a16="http://schemas.microsoft.com/office/drawing/2014/main" id="{3A962BA4-1929-49D0-882E-A67340CA8BF0}"/>
                </a:ext>
              </a:extLst>
            </p:cNvPr>
            <p:cNvSpPr/>
            <p:nvPr/>
          </p:nvSpPr>
          <p:spPr>
            <a:xfrm>
              <a:off x="6361686" y="2687972"/>
              <a:ext cx="182880" cy="18288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788" dirty="0">
                  <a:latin typeface="Calibri" panose="020F0502020204030204" pitchFamily="34" charset="0"/>
                </a:rPr>
                <a:t>I</a:t>
              </a:r>
            </a:p>
          </p:txBody>
        </p:sp>
      </p:grpSp>
      <p:grpSp>
        <p:nvGrpSpPr>
          <p:cNvPr id="4" name="Group 3">
            <a:extLst>
              <a:ext uri="{FF2B5EF4-FFF2-40B4-BE49-F238E27FC236}">
                <a16:creationId xmlns:a16="http://schemas.microsoft.com/office/drawing/2014/main" id="{619C817F-9A4E-430E-8D22-72BC03B6C48B}"/>
              </a:ext>
            </a:extLst>
          </p:cNvPr>
          <p:cNvGrpSpPr/>
          <p:nvPr/>
        </p:nvGrpSpPr>
        <p:grpSpPr>
          <a:xfrm>
            <a:off x="7228320" y="1937065"/>
            <a:ext cx="740100" cy="1838645"/>
            <a:chOff x="8104376" y="2302059"/>
            <a:chExt cx="986800" cy="2451527"/>
          </a:xfrm>
        </p:grpSpPr>
        <p:sp>
          <p:nvSpPr>
            <p:cNvPr id="119" name="Rectangle 118">
              <a:extLst>
                <a:ext uri="{FF2B5EF4-FFF2-40B4-BE49-F238E27FC236}">
                  <a16:creationId xmlns:a16="http://schemas.microsoft.com/office/drawing/2014/main" id="{535F7CA8-6221-4B85-851A-ED01F29AE822}"/>
                </a:ext>
              </a:extLst>
            </p:cNvPr>
            <p:cNvSpPr/>
            <p:nvPr/>
          </p:nvSpPr>
          <p:spPr>
            <a:xfrm>
              <a:off x="8268217" y="3823763"/>
              <a:ext cx="822959" cy="929823"/>
            </a:xfrm>
            <a:prstGeom prst="rect">
              <a:avLst/>
            </a:prstGeom>
            <a:no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750" dirty="0">
                  <a:solidFill>
                    <a:schemeClr val="bg1">
                      <a:lumMod val="65000"/>
                    </a:schemeClr>
                  </a:solidFill>
                  <a:latin typeface="Calibri" panose="020F0502020204030204" pitchFamily="34" charset="0"/>
                </a:rPr>
                <a:t>Teams</a:t>
              </a:r>
            </a:p>
            <a:p>
              <a:pPr algn="ctr"/>
              <a:r>
                <a:rPr lang="en-US" sz="750" dirty="0">
                  <a:solidFill>
                    <a:schemeClr val="bg1">
                      <a:lumMod val="65000"/>
                    </a:schemeClr>
                  </a:solidFill>
                  <a:latin typeface="Calibri" panose="020F0502020204030204" pitchFamily="34" charset="0"/>
                </a:rPr>
                <a:t>&amp; </a:t>
              </a:r>
            </a:p>
            <a:p>
              <a:pPr algn="ctr"/>
              <a:r>
                <a:rPr lang="en-US" sz="750" dirty="0">
                  <a:solidFill>
                    <a:schemeClr val="bg1">
                      <a:lumMod val="65000"/>
                    </a:schemeClr>
                  </a:solidFill>
                  <a:latin typeface="Calibri" panose="020F0502020204030204" pitchFamily="34" charset="0"/>
                </a:rPr>
                <a:t>Standby</a:t>
              </a:r>
            </a:p>
            <a:p>
              <a:pPr algn="ctr"/>
              <a:endParaRPr lang="en-US" sz="750" dirty="0">
                <a:solidFill>
                  <a:schemeClr val="bg1">
                    <a:lumMod val="65000"/>
                  </a:schemeClr>
                </a:solidFill>
                <a:latin typeface="Calibri" panose="020F0502020204030204" pitchFamily="34" charset="0"/>
              </a:endParaRPr>
            </a:p>
            <a:p>
              <a:pPr algn="ctr"/>
              <a:r>
                <a:rPr lang="en-US" sz="750" dirty="0">
                  <a:solidFill>
                    <a:schemeClr val="bg1">
                      <a:lumMod val="65000"/>
                    </a:schemeClr>
                  </a:solidFill>
                  <a:latin typeface="Calibri" panose="020F0502020204030204" pitchFamily="34" charset="0"/>
                </a:rPr>
                <a:t>(II – IV)</a:t>
              </a:r>
            </a:p>
          </p:txBody>
        </p:sp>
        <p:grpSp>
          <p:nvGrpSpPr>
            <p:cNvPr id="418" name="Group 417">
              <a:extLst>
                <a:ext uri="{FF2B5EF4-FFF2-40B4-BE49-F238E27FC236}">
                  <a16:creationId xmlns:a16="http://schemas.microsoft.com/office/drawing/2014/main" id="{5FD54185-0D97-4460-9482-8A96B11AC4F6}"/>
                </a:ext>
              </a:extLst>
            </p:cNvPr>
            <p:cNvGrpSpPr/>
            <p:nvPr/>
          </p:nvGrpSpPr>
          <p:grpSpPr>
            <a:xfrm>
              <a:off x="8104376" y="2302059"/>
              <a:ext cx="986800" cy="1511875"/>
              <a:chOff x="8072722" y="2563853"/>
              <a:chExt cx="986800" cy="1511875"/>
            </a:xfrm>
          </p:grpSpPr>
          <p:sp>
            <p:nvSpPr>
              <p:cNvPr id="429" name="Rectangle 428">
                <a:extLst>
                  <a:ext uri="{FF2B5EF4-FFF2-40B4-BE49-F238E27FC236}">
                    <a16:creationId xmlns:a16="http://schemas.microsoft.com/office/drawing/2014/main" id="{0B096ADA-7BD8-485C-98BB-F1914C4412F9}"/>
                  </a:ext>
                </a:extLst>
              </p:cNvPr>
              <p:cNvSpPr/>
              <p:nvPr/>
            </p:nvSpPr>
            <p:spPr>
              <a:xfrm>
                <a:off x="8236563" y="2713430"/>
                <a:ext cx="822959" cy="1362298"/>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450"/>
                  </a:spcAft>
                </a:pPr>
                <a:r>
                  <a:rPr lang="en-US" sz="750" dirty="0">
                    <a:solidFill>
                      <a:schemeClr val="tx1"/>
                    </a:solidFill>
                    <a:latin typeface="Calibri" panose="020F0502020204030204" pitchFamily="34" charset="0"/>
                  </a:rPr>
                  <a:t>Team 1</a:t>
                </a:r>
                <a:br>
                  <a:rPr lang="en-US" sz="750" dirty="0">
                    <a:solidFill>
                      <a:schemeClr val="tx1"/>
                    </a:solidFill>
                    <a:latin typeface="Calibri" panose="020F0502020204030204" pitchFamily="34" charset="0"/>
                  </a:rPr>
                </a:br>
                <a:r>
                  <a:rPr lang="en-US" sz="1050" dirty="0">
                    <a:solidFill>
                      <a:schemeClr val="tx1"/>
                    </a:solidFill>
                    <a:effectLst>
                      <a:glow rad="139700">
                        <a:schemeClr val="accent1">
                          <a:satMod val="175000"/>
                          <a:alpha val="40000"/>
                        </a:schemeClr>
                      </a:glow>
                    </a:effectLst>
                    <a:latin typeface="Calibri" panose="020F0502020204030204" pitchFamily="34" charset="0"/>
                  </a:rPr>
                  <a:t>A</a:t>
                </a:r>
                <a:r>
                  <a:rPr lang="en-US" sz="1050" dirty="0">
                    <a:solidFill>
                      <a:schemeClr val="tx1"/>
                    </a:solidFill>
                    <a:latin typeface="Calibri" panose="020F0502020204030204" pitchFamily="34" charset="0"/>
                  </a:rPr>
                  <a:t>, D, E</a:t>
                </a:r>
                <a:endParaRPr lang="en-US" sz="750" dirty="0">
                  <a:solidFill>
                    <a:schemeClr val="tx1"/>
                  </a:solidFill>
                  <a:latin typeface="Calibri" panose="020F0502020204030204" pitchFamily="34" charset="0"/>
                </a:endParaRPr>
              </a:p>
              <a:p>
                <a:pPr algn="ctr">
                  <a:spcAft>
                    <a:spcPts val="450"/>
                  </a:spcAft>
                </a:pPr>
                <a:r>
                  <a:rPr lang="en-US" sz="750" dirty="0">
                    <a:solidFill>
                      <a:schemeClr val="tx1"/>
                    </a:solidFill>
                    <a:latin typeface="Calibri" panose="020F0502020204030204" pitchFamily="34" charset="0"/>
                  </a:rPr>
                  <a:t>Team 2</a:t>
                </a:r>
                <a:br>
                  <a:rPr lang="en-US" sz="750" dirty="0">
                    <a:solidFill>
                      <a:schemeClr val="tx1"/>
                    </a:solidFill>
                    <a:latin typeface="Calibri" panose="020F0502020204030204" pitchFamily="34" charset="0"/>
                  </a:rPr>
                </a:br>
                <a:r>
                  <a:rPr lang="en-US" sz="1050" dirty="0">
                    <a:solidFill>
                      <a:schemeClr val="tx1"/>
                    </a:solidFill>
                    <a:effectLst>
                      <a:glow rad="139700">
                        <a:schemeClr val="accent5">
                          <a:satMod val="175000"/>
                          <a:alpha val="40000"/>
                        </a:schemeClr>
                      </a:glow>
                    </a:effectLst>
                    <a:latin typeface="Calibri" panose="020F0502020204030204" pitchFamily="34" charset="0"/>
                  </a:rPr>
                  <a:t>B</a:t>
                </a:r>
                <a:r>
                  <a:rPr lang="en-US" sz="1050" dirty="0">
                    <a:solidFill>
                      <a:schemeClr val="tx1"/>
                    </a:solidFill>
                    <a:latin typeface="Calibri" panose="020F0502020204030204" pitchFamily="34" charset="0"/>
                  </a:rPr>
                  <a:t>, G, H</a:t>
                </a:r>
                <a:endParaRPr lang="en-US" sz="750" dirty="0">
                  <a:solidFill>
                    <a:schemeClr val="tx1"/>
                  </a:solidFill>
                  <a:latin typeface="Calibri" panose="020F0502020204030204" pitchFamily="34" charset="0"/>
                </a:endParaRPr>
              </a:p>
              <a:p>
                <a:pPr algn="ctr">
                  <a:spcAft>
                    <a:spcPts val="450"/>
                  </a:spcAft>
                </a:pPr>
                <a:r>
                  <a:rPr lang="en-US" sz="750" dirty="0">
                    <a:solidFill>
                      <a:schemeClr val="tx1"/>
                    </a:solidFill>
                    <a:latin typeface="Calibri" panose="020F0502020204030204" pitchFamily="34" charset="0"/>
                  </a:rPr>
                  <a:t>Standby</a:t>
                </a:r>
                <a:br>
                  <a:rPr lang="en-US" sz="750" dirty="0">
                    <a:solidFill>
                      <a:schemeClr val="tx1"/>
                    </a:solidFill>
                    <a:latin typeface="Calibri" panose="020F0502020204030204" pitchFamily="34" charset="0"/>
                  </a:rPr>
                </a:br>
                <a:r>
                  <a:rPr lang="en-US" sz="1050" dirty="0">
                    <a:solidFill>
                      <a:schemeClr val="tx1"/>
                    </a:solidFill>
                    <a:latin typeface="Calibri" panose="020F0502020204030204" pitchFamily="34" charset="0"/>
                  </a:rPr>
                  <a:t>C, F</a:t>
                </a:r>
              </a:p>
            </p:txBody>
          </p:sp>
          <p:sp>
            <p:nvSpPr>
              <p:cNvPr id="420" name="Oval 419">
                <a:extLst>
                  <a:ext uri="{FF2B5EF4-FFF2-40B4-BE49-F238E27FC236}">
                    <a16:creationId xmlns:a16="http://schemas.microsoft.com/office/drawing/2014/main" id="{AFEE3465-06EA-417E-9CDA-C8AAC541D9C2}"/>
                  </a:ext>
                </a:extLst>
              </p:cNvPr>
              <p:cNvSpPr/>
              <p:nvPr/>
            </p:nvSpPr>
            <p:spPr>
              <a:xfrm>
                <a:off x="8072722" y="2563853"/>
                <a:ext cx="274320" cy="274320"/>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latin typeface="Calibri" panose="020F0502020204030204" pitchFamily="34" charset="0"/>
                  </a:rPr>
                  <a:t>I</a:t>
                </a:r>
              </a:p>
            </p:txBody>
          </p:sp>
        </p:grpSp>
      </p:grpSp>
      <p:sp>
        <p:nvSpPr>
          <p:cNvPr id="5" name="Title 4">
            <a:extLst>
              <a:ext uri="{FF2B5EF4-FFF2-40B4-BE49-F238E27FC236}">
                <a16:creationId xmlns:a16="http://schemas.microsoft.com/office/drawing/2014/main" id="{3177793C-3B9E-E44D-A42F-12066FFE0AEB}"/>
              </a:ext>
            </a:extLst>
          </p:cNvPr>
          <p:cNvSpPr>
            <a:spLocks noGrp="1"/>
          </p:cNvSpPr>
          <p:nvPr>
            <p:ph type="title"/>
          </p:nvPr>
        </p:nvSpPr>
        <p:spPr>
          <a:xfrm>
            <a:off x="923544" y="259907"/>
            <a:ext cx="7280656" cy="664689"/>
          </a:xfrm>
        </p:spPr>
        <p:txBody>
          <a:bodyPr>
            <a:normAutofit/>
          </a:bodyPr>
          <a:lstStyle/>
          <a:p>
            <a:r>
              <a:rPr lang="en-US" sz="2800" dirty="0"/>
              <a:t>Team Architect</a:t>
            </a:r>
          </a:p>
        </p:txBody>
      </p:sp>
      <p:sp>
        <p:nvSpPr>
          <p:cNvPr id="122" name="Slide Number Placeholder 2">
            <a:extLst>
              <a:ext uri="{FF2B5EF4-FFF2-40B4-BE49-F238E27FC236}">
                <a16:creationId xmlns:a16="http://schemas.microsoft.com/office/drawing/2014/main" id="{1960C867-520D-DF4C-9D36-3542267A65B4}"/>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16</a:t>
            </a:fld>
            <a:endParaRPr lang="en-US" dirty="0"/>
          </a:p>
        </p:txBody>
      </p:sp>
    </p:spTree>
    <p:extLst>
      <p:ext uri="{BB962C8B-B14F-4D97-AF65-F5344CB8AC3E}">
        <p14:creationId xmlns:p14="http://schemas.microsoft.com/office/powerpoint/2010/main" val="845119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FAB1FBC7-66F5-4CD3-8DC8-B7220DF85C7C}"/>
              </a:ext>
            </a:extLst>
          </p:cNvPr>
          <p:cNvSpPr/>
          <p:nvPr/>
        </p:nvSpPr>
        <p:spPr>
          <a:xfrm>
            <a:off x="5483366" y="1086233"/>
            <a:ext cx="2153493" cy="336628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startAt="3"/>
            </a:pPr>
            <a:r>
              <a:rPr lang="en-US" sz="1050" dirty="0">
                <a:solidFill>
                  <a:schemeClr val="tx1"/>
                </a:solidFill>
                <a:latin typeface="Calibri" panose="020F0502020204030204" pitchFamily="34" charset="0"/>
              </a:rPr>
              <a:t>Generate message for instrumented workspace</a:t>
            </a:r>
          </a:p>
        </p:txBody>
      </p:sp>
      <p:sp>
        <p:nvSpPr>
          <p:cNvPr id="123" name="Callout: Right Arrow 122">
            <a:extLst>
              <a:ext uri="{FF2B5EF4-FFF2-40B4-BE49-F238E27FC236}">
                <a16:creationId xmlns:a16="http://schemas.microsoft.com/office/drawing/2014/main" id="{A42C9CDF-6D58-46A1-8918-741C9D7D42B4}"/>
              </a:ext>
            </a:extLst>
          </p:cNvPr>
          <p:cNvSpPr/>
          <p:nvPr/>
        </p:nvSpPr>
        <p:spPr>
          <a:xfrm>
            <a:off x="3201951" y="1086233"/>
            <a:ext cx="2672525" cy="3366287"/>
          </a:xfrm>
          <a:prstGeom prst="rightArrowCallout">
            <a:avLst>
              <a:gd name="adj1" fmla="val 15110"/>
              <a:gd name="adj2" fmla="val 13532"/>
              <a:gd name="adj3" fmla="val 9937"/>
              <a:gd name="adj4" fmla="val 85534"/>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Ins="102870" rtlCol="0" anchor="t"/>
          <a:lstStyle/>
          <a:p>
            <a:pPr marL="257175" indent="-171450">
              <a:buFont typeface="+mj-lt"/>
              <a:buAutoNum type="arabicPeriod" startAt="2"/>
            </a:pPr>
            <a:r>
              <a:rPr lang="en-US" sz="1050" dirty="0">
                <a:solidFill>
                  <a:schemeClr val="tx1"/>
                </a:solidFill>
                <a:latin typeface="Calibri" panose="020F0502020204030204" pitchFamily="34" charset="0"/>
              </a:rPr>
              <a:t>Submit corpus of annotated, tokenized scripts to bag-of-words for classification</a:t>
            </a:r>
          </a:p>
        </p:txBody>
      </p:sp>
      <p:pic>
        <p:nvPicPr>
          <p:cNvPr id="5" name="Picture 4"/>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6215" t="3000" r="4488" b="4669"/>
          <a:stretch/>
        </p:blipFill>
        <p:spPr>
          <a:xfrm>
            <a:off x="3645794" y="1812947"/>
            <a:ext cx="999815" cy="996139"/>
          </a:xfrm>
          <a:prstGeom prst="rect">
            <a:avLst/>
          </a:prstGeom>
          <a:solidFill>
            <a:schemeClr val="bg1"/>
          </a:solidFill>
        </p:spPr>
      </p:pic>
      <p:sp>
        <p:nvSpPr>
          <p:cNvPr id="9" name="Callout: Right Arrow 8">
            <a:extLst>
              <a:ext uri="{FF2B5EF4-FFF2-40B4-BE49-F238E27FC236}">
                <a16:creationId xmlns:a16="http://schemas.microsoft.com/office/drawing/2014/main" id="{4591956A-75EA-43C5-9FF9-69200F0B6764}"/>
              </a:ext>
            </a:extLst>
          </p:cNvPr>
          <p:cNvSpPr/>
          <p:nvPr/>
        </p:nvSpPr>
        <p:spPr>
          <a:xfrm>
            <a:off x="1598204" y="1086233"/>
            <a:ext cx="2046809" cy="3366287"/>
          </a:xfrm>
          <a:prstGeom prst="rightArrowCallout">
            <a:avLst>
              <a:gd name="adj1" fmla="val 19519"/>
              <a:gd name="adj2" fmla="val 16664"/>
              <a:gd name="adj3" fmla="val 12712"/>
              <a:gd name="adj4" fmla="val 81162"/>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a:pPr>
            <a:r>
              <a:rPr lang="en-US" sz="1050" dirty="0">
                <a:solidFill>
                  <a:schemeClr val="tx1"/>
                </a:solidFill>
                <a:latin typeface="Calibri" panose="020F0502020204030204" pitchFamily="34" charset="0"/>
              </a:rPr>
              <a:t>Tokenize Python Syntax</a:t>
            </a:r>
          </a:p>
        </p:txBody>
      </p:sp>
      <p:pic>
        <p:nvPicPr>
          <p:cNvPr id="48" name="Picture 47"/>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6215" t="3000" r="4488" b="4669"/>
          <a:stretch/>
        </p:blipFill>
        <p:spPr>
          <a:xfrm>
            <a:off x="4425821" y="3036648"/>
            <a:ext cx="900891" cy="897578"/>
          </a:xfrm>
          <a:prstGeom prst="rect">
            <a:avLst/>
          </a:prstGeom>
          <a:solidFill>
            <a:schemeClr val="bg1"/>
          </a:solidFill>
        </p:spPr>
      </p:pic>
      <p:sp>
        <p:nvSpPr>
          <p:cNvPr id="50" name="TextBox 49"/>
          <p:cNvSpPr txBox="1"/>
          <p:nvPr/>
        </p:nvSpPr>
        <p:spPr>
          <a:xfrm>
            <a:off x="3486894" y="1623752"/>
            <a:ext cx="1322361" cy="230832"/>
          </a:xfrm>
          <a:prstGeom prst="rect">
            <a:avLst/>
          </a:prstGeom>
          <a:noFill/>
        </p:spPr>
        <p:txBody>
          <a:bodyPr wrap="square" rtlCol="0">
            <a:spAutoFit/>
          </a:bodyPr>
          <a:lstStyle/>
          <a:p>
            <a:pPr algn="ctr"/>
            <a:r>
              <a:rPr lang="en-US" sz="900" dirty="0">
                <a:latin typeface="Calibri" panose="020F0502020204030204" pitchFamily="34" charset="0"/>
              </a:rPr>
              <a:t>Classification</a:t>
            </a:r>
          </a:p>
        </p:txBody>
      </p:sp>
      <p:sp>
        <p:nvSpPr>
          <p:cNvPr id="51" name="TextBox 50"/>
          <p:cNvSpPr txBox="1"/>
          <p:nvPr/>
        </p:nvSpPr>
        <p:spPr>
          <a:xfrm>
            <a:off x="3215610" y="3914524"/>
            <a:ext cx="2151510" cy="577081"/>
          </a:xfrm>
          <a:prstGeom prst="rect">
            <a:avLst/>
          </a:prstGeom>
          <a:noFill/>
        </p:spPr>
        <p:txBody>
          <a:bodyPr wrap="square" rtlCol="0">
            <a:spAutoFit/>
          </a:bodyPr>
          <a:lstStyle/>
          <a:p>
            <a:pPr marL="342900" indent="-257175">
              <a:buFont typeface="+mj-lt"/>
              <a:buAutoNum type="arabicPeriod" startAt="2"/>
            </a:pPr>
            <a:r>
              <a:rPr lang="en-US" sz="1050" dirty="0">
                <a:latin typeface="Calibri" panose="020F0502020204030204" pitchFamily="34" charset="0"/>
              </a:rPr>
              <a:t>Submit predicted errors to </a:t>
            </a:r>
            <a:r>
              <a:rPr lang="en-US" sz="1050" dirty="0" err="1">
                <a:latin typeface="Calibri" panose="020F0502020204030204" pitchFamily="34" charset="0"/>
              </a:rPr>
              <a:t>Pylint</a:t>
            </a:r>
            <a:r>
              <a:rPr lang="en-US" sz="1050" dirty="0">
                <a:latin typeface="Calibri" panose="020F0502020204030204" pitchFamily="34" charset="0"/>
              </a:rPr>
              <a:t> corpus of known errors for verification</a:t>
            </a:r>
          </a:p>
        </p:txBody>
      </p:sp>
      <p:sp>
        <p:nvSpPr>
          <p:cNvPr id="54" name="TextBox 53"/>
          <p:cNvSpPr txBox="1"/>
          <p:nvPr/>
        </p:nvSpPr>
        <p:spPr>
          <a:xfrm>
            <a:off x="4215086" y="2857362"/>
            <a:ext cx="1322361" cy="230832"/>
          </a:xfrm>
          <a:prstGeom prst="rect">
            <a:avLst/>
          </a:prstGeom>
          <a:noFill/>
        </p:spPr>
        <p:txBody>
          <a:bodyPr wrap="square" rtlCol="0">
            <a:spAutoFit/>
          </a:bodyPr>
          <a:lstStyle/>
          <a:p>
            <a:pPr algn="ctr"/>
            <a:r>
              <a:rPr lang="en-US" sz="900" dirty="0">
                <a:latin typeface="Calibri" panose="020F0502020204030204" pitchFamily="34" charset="0"/>
              </a:rPr>
              <a:t>Verification</a:t>
            </a:r>
          </a:p>
        </p:txBody>
      </p:sp>
      <p:sp>
        <p:nvSpPr>
          <p:cNvPr id="11" name="Bent-Up Arrow 10"/>
          <p:cNvSpPr/>
          <p:nvPr/>
        </p:nvSpPr>
        <p:spPr>
          <a:xfrm rot="5400000">
            <a:off x="3794269" y="2969085"/>
            <a:ext cx="762650" cy="448500"/>
          </a:xfrm>
          <a:prstGeom prst="ben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latin typeface="Calibri" panose="020F0502020204030204" pitchFamily="34" charset="0"/>
            </a:endParaRPr>
          </a:p>
        </p:txBody>
      </p:sp>
      <p:pic>
        <p:nvPicPr>
          <p:cNvPr id="57" name="Picture 56"/>
          <p:cNvPicPr>
            <a:picLocks noChangeAspect="1"/>
          </p:cNvPicPr>
          <p:nvPr/>
        </p:nvPicPr>
        <p:blipFill rotWithShape="1">
          <a:blip r:embed="rId5">
            <a:extLst>
              <a:ext uri="{28A0092B-C50C-407E-A947-70E740481C1C}">
                <a14:useLocalDpi xmlns:a14="http://schemas.microsoft.com/office/drawing/2010/main" val="0"/>
              </a:ext>
            </a:extLst>
          </a:blip>
          <a:srcRect b="14240"/>
          <a:stretch/>
        </p:blipFill>
        <p:spPr>
          <a:xfrm>
            <a:off x="5946069" y="1670049"/>
            <a:ext cx="1331386" cy="1676840"/>
          </a:xfrm>
          <a:prstGeom prst="rect">
            <a:avLst/>
          </a:prstGeom>
          <a:solidFill>
            <a:schemeClr val="accent2"/>
          </a:solidFill>
          <a:ln>
            <a:solidFill>
              <a:schemeClr val="tx1"/>
            </a:solidFill>
          </a:ln>
        </p:spPr>
      </p:pic>
      <p:pic>
        <p:nvPicPr>
          <p:cNvPr id="13" name="Picture 12"/>
          <p:cNvPicPr>
            <a:picLocks noChangeAspect="1"/>
          </p:cNvPicPr>
          <p:nvPr/>
        </p:nvPicPr>
        <p:blipFill rotWithShape="1">
          <a:blip r:embed="rId6"/>
          <a:srcRect l="21667" t="36612" r="33158" b="35625"/>
          <a:stretch/>
        </p:blipFill>
        <p:spPr>
          <a:xfrm>
            <a:off x="5946069" y="3636397"/>
            <a:ext cx="1331386" cy="545480"/>
          </a:xfrm>
          <a:prstGeom prst="rect">
            <a:avLst/>
          </a:prstGeom>
        </p:spPr>
      </p:pic>
      <p:sp>
        <p:nvSpPr>
          <p:cNvPr id="14" name="TextBox 13"/>
          <p:cNvSpPr txBox="1"/>
          <p:nvPr/>
        </p:nvSpPr>
        <p:spPr>
          <a:xfrm>
            <a:off x="5718627" y="1483242"/>
            <a:ext cx="1786270" cy="230832"/>
          </a:xfrm>
          <a:prstGeom prst="rect">
            <a:avLst/>
          </a:prstGeom>
          <a:noFill/>
        </p:spPr>
        <p:txBody>
          <a:bodyPr wrap="square" rtlCol="0">
            <a:spAutoFit/>
          </a:bodyPr>
          <a:lstStyle/>
          <a:p>
            <a:pPr algn="ctr"/>
            <a:r>
              <a:rPr lang="en-US" sz="900" dirty="0">
                <a:latin typeface="Calibri" panose="020F0502020204030204" pitchFamily="34" charset="0"/>
              </a:rPr>
              <a:t>Message Received as Chat</a:t>
            </a:r>
          </a:p>
        </p:txBody>
      </p:sp>
      <p:sp>
        <p:nvSpPr>
          <p:cNvPr id="61" name="TextBox 60"/>
          <p:cNvSpPr txBox="1"/>
          <p:nvPr/>
        </p:nvSpPr>
        <p:spPr>
          <a:xfrm>
            <a:off x="5650359" y="3460856"/>
            <a:ext cx="1922803" cy="230832"/>
          </a:xfrm>
          <a:prstGeom prst="rect">
            <a:avLst/>
          </a:prstGeom>
          <a:noFill/>
        </p:spPr>
        <p:txBody>
          <a:bodyPr wrap="square" rtlCol="0">
            <a:spAutoFit/>
          </a:bodyPr>
          <a:lstStyle/>
          <a:p>
            <a:pPr algn="ctr"/>
            <a:r>
              <a:rPr lang="en-US" sz="900" dirty="0">
                <a:latin typeface="Calibri" panose="020F0502020204030204" pitchFamily="34" charset="0"/>
              </a:rPr>
              <a:t>Message Received as UI Trigger</a:t>
            </a:r>
          </a:p>
        </p:txBody>
      </p:sp>
      <p:pic>
        <p:nvPicPr>
          <p:cNvPr id="8" name="Picture 7">
            <a:extLst>
              <a:ext uri="{FF2B5EF4-FFF2-40B4-BE49-F238E27FC236}">
                <a16:creationId xmlns:a16="http://schemas.microsoft.com/office/drawing/2014/main" id="{E3175619-AEF2-874E-AFFE-E7D2E3DFF6D7}"/>
              </a:ext>
            </a:extLst>
          </p:cNvPr>
          <p:cNvPicPr>
            <a:picLocks noChangeAspect="1"/>
          </p:cNvPicPr>
          <p:nvPr/>
        </p:nvPicPr>
        <p:blipFill>
          <a:blip r:embed="rId7"/>
          <a:stretch>
            <a:fillRect/>
          </a:stretch>
        </p:blipFill>
        <p:spPr>
          <a:xfrm>
            <a:off x="1758693" y="1984696"/>
            <a:ext cx="1358343" cy="1502168"/>
          </a:xfrm>
          <a:prstGeom prst="rect">
            <a:avLst/>
          </a:prstGeom>
        </p:spPr>
      </p:pic>
      <p:sp>
        <p:nvSpPr>
          <p:cNvPr id="6" name="Title 5">
            <a:extLst>
              <a:ext uri="{FF2B5EF4-FFF2-40B4-BE49-F238E27FC236}">
                <a16:creationId xmlns:a16="http://schemas.microsoft.com/office/drawing/2014/main" id="{D3DEAAA5-B7C5-3347-BFEE-63C209F09C81}"/>
              </a:ext>
            </a:extLst>
          </p:cNvPr>
          <p:cNvSpPr>
            <a:spLocks noGrp="1"/>
          </p:cNvSpPr>
          <p:nvPr>
            <p:ph type="title"/>
          </p:nvPr>
        </p:nvSpPr>
        <p:spPr>
          <a:xfrm>
            <a:off x="923544" y="259907"/>
            <a:ext cx="7280656" cy="664689"/>
          </a:xfrm>
        </p:spPr>
        <p:txBody>
          <a:bodyPr>
            <a:normAutofit/>
          </a:bodyPr>
          <a:lstStyle/>
          <a:p>
            <a:r>
              <a:rPr lang="en-US" sz="2800" dirty="0"/>
              <a:t>Artifact Analyst</a:t>
            </a:r>
          </a:p>
        </p:txBody>
      </p:sp>
      <p:sp>
        <p:nvSpPr>
          <p:cNvPr id="18" name="Slide Number Placeholder 2">
            <a:extLst>
              <a:ext uri="{FF2B5EF4-FFF2-40B4-BE49-F238E27FC236}">
                <a16:creationId xmlns:a16="http://schemas.microsoft.com/office/drawing/2014/main" id="{CA015A27-D2AC-AF4C-A17F-617F4B1CACF5}"/>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17</a:t>
            </a:fld>
            <a:endParaRPr lang="en-US" dirty="0"/>
          </a:p>
        </p:txBody>
      </p:sp>
    </p:spTree>
    <p:extLst>
      <p:ext uri="{BB962C8B-B14F-4D97-AF65-F5344CB8AC3E}">
        <p14:creationId xmlns:p14="http://schemas.microsoft.com/office/powerpoint/2010/main" val="33207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a:xfrm>
            <a:off x="727682" y="1090803"/>
            <a:ext cx="4090498" cy="3180190"/>
          </a:xfrm>
        </p:spPr>
        <p:txBody>
          <a:bodyPr vert="horz" wrap="square" lIns="0" tIns="0" rIns="0" bIns="0" anchor="t" anchorCtr="0">
            <a:noAutofit/>
          </a:bodyPr>
          <a:lstStyle/>
          <a:p>
            <a:pPr>
              <a:lnSpc>
                <a:spcPct val="100000"/>
              </a:lnSpc>
            </a:pPr>
            <a:r>
              <a:rPr lang="en-US" sz="1600" u="sng" dirty="0"/>
              <a:t>Artifact Analyst</a:t>
            </a:r>
          </a:p>
          <a:p>
            <a:pPr marL="257175" indent="-257175">
              <a:lnSpc>
                <a:spcPct val="100000"/>
              </a:lnSpc>
              <a:buFont typeface="Arial"/>
              <a:buChar char="•"/>
            </a:pPr>
            <a:r>
              <a:rPr lang="en-US" sz="1600" dirty="0"/>
              <a:t>Very fast, 0.001 s per script</a:t>
            </a:r>
          </a:p>
          <a:p>
            <a:pPr marL="257175" indent="-257175">
              <a:lnSpc>
                <a:spcPct val="100000"/>
              </a:lnSpc>
              <a:buFont typeface="Arial"/>
              <a:buChar char="•"/>
            </a:pPr>
            <a:r>
              <a:rPr lang="en-US" sz="1600" dirty="0"/>
              <a:t>Acceptable accuracy</a:t>
            </a:r>
          </a:p>
          <a:p>
            <a:pPr marL="257175" indent="-257175">
              <a:lnSpc>
                <a:spcPct val="100000"/>
              </a:lnSpc>
              <a:buFont typeface="Arial"/>
              <a:buChar char="•"/>
            </a:pPr>
            <a:r>
              <a:rPr lang="en-US" sz="1600" dirty="0"/>
              <a:t>Easily extendable to single line or real-time analysis</a:t>
            </a:r>
          </a:p>
          <a:p>
            <a:pPr>
              <a:lnSpc>
                <a:spcPct val="100000"/>
              </a:lnSpc>
            </a:pPr>
            <a:endParaRPr lang="en-US" sz="600" dirty="0"/>
          </a:p>
          <a:p>
            <a:pPr>
              <a:lnSpc>
                <a:spcPct val="100000"/>
              </a:lnSpc>
            </a:pPr>
            <a:r>
              <a:rPr lang="en-US" sz="1600" u="sng" dirty="0" err="1"/>
              <a:t>Pylint</a:t>
            </a:r>
            <a:endParaRPr lang="en-US" sz="1600" u="sng" dirty="0"/>
          </a:p>
          <a:p>
            <a:pPr marL="257175" indent="-257175">
              <a:lnSpc>
                <a:spcPct val="100000"/>
              </a:lnSpc>
              <a:buFont typeface="Arial"/>
              <a:buChar char="•"/>
            </a:pPr>
            <a:r>
              <a:rPr lang="en-US" sz="1600" dirty="0"/>
              <a:t>Slow, ~10 s per script</a:t>
            </a:r>
          </a:p>
          <a:p>
            <a:pPr marL="257175" indent="-257175">
              <a:lnSpc>
                <a:spcPct val="100000"/>
              </a:lnSpc>
              <a:buFont typeface="Arial"/>
              <a:buChar char="•"/>
            </a:pPr>
            <a:r>
              <a:rPr lang="en-US" sz="1600" dirty="0"/>
              <a:t>Acceptable accuracy</a:t>
            </a:r>
          </a:p>
          <a:p>
            <a:pPr marL="257175" indent="-257175">
              <a:lnSpc>
                <a:spcPct val="100000"/>
              </a:lnSpc>
              <a:buFont typeface="Arial"/>
              <a:buChar char="•"/>
            </a:pPr>
            <a:r>
              <a:rPr lang="en-US" sz="1600" dirty="0"/>
              <a:t>Publicly available but not easily adaptable</a:t>
            </a:r>
          </a:p>
          <a:p>
            <a:pPr>
              <a:lnSpc>
                <a:spcPct val="100000"/>
              </a:lnSpc>
            </a:pPr>
            <a:endParaRPr lang="en-US" sz="600" dirty="0"/>
          </a:p>
          <a:p>
            <a:pPr>
              <a:lnSpc>
                <a:spcPct val="100000"/>
              </a:lnSpc>
            </a:pPr>
            <a:r>
              <a:rPr lang="en-US" sz="1600" u="sng" dirty="0"/>
              <a:t>Combination</a:t>
            </a:r>
          </a:p>
          <a:p>
            <a:pPr marL="257175" indent="-257175">
              <a:lnSpc>
                <a:spcPct val="100000"/>
              </a:lnSpc>
              <a:buFont typeface="Arial"/>
              <a:buChar char="•"/>
            </a:pPr>
            <a:r>
              <a:rPr lang="en-US" sz="1600" dirty="0"/>
              <a:t>Fast, 0.75s / script</a:t>
            </a:r>
          </a:p>
          <a:p>
            <a:pPr marL="257175" indent="-257175">
              <a:lnSpc>
                <a:spcPct val="100000"/>
              </a:lnSpc>
              <a:buFont typeface="Arial"/>
              <a:buChar char="•"/>
            </a:pPr>
            <a:r>
              <a:rPr lang="en-US" sz="1600" dirty="0"/>
              <a:t>Best accuracy</a:t>
            </a:r>
          </a:p>
          <a:p>
            <a:pPr marL="257175" indent="-257175">
              <a:lnSpc>
                <a:spcPct val="100000"/>
              </a:lnSpc>
              <a:buFont typeface="Arial"/>
              <a:buChar char="•"/>
            </a:pPr>
            <a:r>
              <a:rPr lang="en-US" sz="1600" dirty="0"/>
              <a:t>Suitable for real-time analysis</a:t>
            </a:r>
          </a:p>
        </p:txBody>
      </p:sp>
      <p:pic>
        <p:nvPicPr>
          <p:cNvPr id="5" name="Picture 4" descr="roc_us_v_the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737" t="1880" r="1408" b="1913"/>
          <a:stretch/>
        </p:blipFill>
        <p:spPr>
          <a:xfrm>
            <a:off x="5242619" y="1652275"/>
            <a:ext cx="3230078" cy="2183123"/>
          </a:xfrm>
          <a:prstGeom prst="rect">
            <a:avLst/>
          </a:prstGeom>
        </p:spPr>
      </p:pic>
      <p:sp>
        <p:nvSpPr>
          <p:cNvPr id="6" name="TextBox 5"/>
          <p:cNvSpPr txBox="1"/>
          <p:nvPr/>
        </p:nvSpPr>
        <p:spPr>
          <a:xfrm>
            <a:off x="5461508" y="3848710"/>
            <a:ext cx="3011189" cy="230832"/>
          </a:xfrm>
          <a:prstGeom prst="rect">
            <a:avLst/>
          </a:prstGeom>
          <a:noFill/>
        </p:spPr>
        <p:txBody>
          <a:bodyPr wrap="square" rtlCol="0">
            <a:spAutoFit/>
          </a:bodyPr>
          <a:lstStyle/>
          <a:p>
            <a:pPr algn="ctr"/>
            <a:r>
              <a:rPr lang="en-US" sz="900" dirty="0">
                <a:latin typeface="Calibri" panose="020F0502020204030204" pitchFamily="34" charset="0"/>
              </a:rPr>
              <a:t>False positive rate</a:t>
            </a:r>
          </a:p>
        </p:txBody>
      </p:sp>
      <p:sp>
        <p:nvSpPr>
          <p:cNvPr id="7" name="TextBox 6"/>
          <p:cNvSpPr txBox="1"/>
          <p:nvPr/>
        </p:nvSpPr>
        <p:spPr>
          <a:xfrm rot="16200000">
            <a:off x="4045225" y="2630379"/>
            <a:ext cx="2187039" cy="230832"/>
          </a:xfrm>
          <a:prstGeom prst="rect">
            <a:avLst/>
          </a:prstGeom>
          <a:noFill/>
        </p:spPr>
        <p:txBody>
          <a:bodyPr wrap="square" rtlCol="0">
            <a:spAutoFit/>
          </a:bodyPr>
          <a:lstStyle/>
          <a:p>
            <a:pPr algn="ctr"/>
            <a:r>
              <a:rPr lang="en-US" sz="900" dirty="0">
                <a:latin typeface="Calibri" panose="020F0502020204030204" pitchFamily="34" charset="0"/>
              </a:rPr>
              <a:t>True positive rate</a:t>
            </a:r>
          </a:p>
        </p:txBody>
      </p:sp>
      <p:sp>
        <p:nvSpPr>
          <p:cNvPr id="8" name="TextBox 7"/>
          <p:cNvSpPr txBox="1"/>
          <p:nvPr/>
        </p:nvSpPr>
        <p:spPr>
          <a:xfrm>
            <a:off x="5354536" y="1423360"/>
            <a:ext cx="3118161" cy="276999"/>
          </a:xfrm>
          <a:prstGeom prst="rect">
            <a:avLst/>
          </a:prstGeom>
          <a:noFill/>
        </p:spPr>
        <p:txBody>
          <a:bodyPr wrap="square" rtlCol="0">
            <a:spAutoFit/>
          </a:bodyPr>
          <a:lstStyle/>
          <a:p>
            <a:pPr algn="ctr"/>
            <a:r>
              <a:rPr lang="en-US" sz="1200" dirty="0">
                <a:latin typeface="Calibri" panose="020F0502020204030204" pitchFamily="34" charset="0"/>
              </a:rPr>
              <a:t>ROC Curve</a:t>
            </a:r>
          </a:p>
        </p:txBody>
      </p:sp>
      <p:cxnSp>
        <p:nvCxnSpPr>
          <p:cNvPr id="10" name="Straight Connector 9"/>
          <p:cNvCxnSpPr/>
          <p:nvPr/>
        </p:nvCxnSpPr>
        <p:spPr>
          <a:xfrm>
            <a:off x="7576134" y="3275470"/>
            <a:ext cx="190819"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576134" y="3510149"/>
            <a:ext cx="19081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576134" y="3398635"/>
            <a:ext cx="190819" cy="0"/>
          </a:xfrm>
          <a:prstGeom prst="line">
            <a:avLst/>
          </a:prstGeom>
          <a:ln>
            <a:solidFill>
              <a:srgbClr val="5E9A32"/>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742657" y="3186175"/>
            <a:ext cx="855121" cy="184666"/>
          </a:xfrm>
          <a:prstGeom prst="rect">
            <a:avLst/>
          </a:prstGeom>
          <a:noFill/>
        </p:spPr>
        <p:txBody>
          <a:bodyPr wrap="square" rtlCol="0">
            <a:spAutoFit/>
          </a:bodyPr>
          <a:lstStyle/>
          <a:p>
            <a:r>
              <a:rPr lang="en-US" sz="600" dirty="0" err="1">
                <a:latin typeface="Calibri" panose="020F0502020204030204" pitchFamily="34" charset="0"/>
              </a:rPr>
              <a:t>Pylint</a:t>
            </a:r>
            <a:endParaRPr lang="en-US" sz="600" dirty="0">
              <a:latin typeface="Calibri" panose="020F0502020204030204" pitchFamily="34" charset="0"/>
            </a:endParaRPr>
          </a:p>
        </p:txBody>
      </p:sp>
      <p:sp>
        <p:nvSpPr>
          <p:cNvPr id="14" name="TextBox 13"/>
          <p:cNvSpPr txBox="1"/>
          <p:nvPr/>
        </p:nvSpPr>
        <p:spPr>
          <a:xfrm>
            <a:off x="7742657" y="3311311"/>
            <a:ext cx="855121" cy="184666"/>
          </a:xfrm>
          <a:prstGeom prst="rect">
            <a:avLst/>
          </a:prstGeom>
          <a:noFill/>
        </p:spPr>
        <p:txBody>
          <a:bodyPr wrap="square" rtlCol="0">
            <a:spAutoFit/>
          </a:bodyPr>
          <a:lstStyle/>
          <a:p>
            <a:r>
              <a:rPr lang="en-US" sz="600" dirty="0">
                <a:latin typeface="Calibri" panose="020F0502020204030204" pitchFamily="34" charset="0"/>
              </a:rPr>
              <a:t>Artifact Analyst</a:t>
            </a:r>
          </a:p>
        </p:txBody>
      </p:sp>
      <p:sp>
        <p:nvSpPr>
          <p:cNvPr id="15" name="TextBox 14"/>
          <p:cNvSpPr txBox="1"/>
          <p:nvPr/>
        </p:nvSpPr>
        <p:spPr>
          <a:xfrm>
            <a:off x="7742656" y="3434978"/>
            <a:ext cx="855121" cy="184666"/>
          </a:xfrm>
          <a:prstGeom prst="rect">
            <a:avLst/>
          </a:prstGeom>
          <a:noFill/>
        </p:spPr>
        <p:txBody>
          <a:bodyPr wrap="square" rtlCol="0">
            <a:spAutoFit/>
          </a:bodyPr>
          <a:lstStyle/>
          <a:p>
            <a:r>
              <a:rPr lang="en-US" sz="600" dirty="0">
                <a:latin typeface="Calibri" panose="020F0502020204030204" pitchFamily="34" charset="0"/>
              </a:rPr>
              <a:t>Combination</a:t>
            </a:r>
          </a:p>
        </p:txBody>
      </p:sp>
      <p:sp>
        <p:nvSpPr>
          <p:cNvPr id="16" name="Title 15">
            <a:extLst>
              <a:ext uri="{FF2B5EF4-FFF2-40B4-BE49-F238E27FC236}">
                <a16:creationId xmlns:a16="http://schemas.microsoft.com/office/drawing/2014/main" id="{F2D23CF8-9053-A340-A70A-F85AF717148A}"/>
              </a:ext>
            </a:extLst>
          </p:cNvPr>
          <p:cNvSpPr>
            <a:spLocks noGrp="1"/>
          </p:cNvSpPr>
          <p:nvPr>
            <p:ph type="title"/>
          </p:nvPr>
        </p:nvSpPr>
        <p:spPr>
          <a:xfrm>
            <a:off x="923544" y="259907"/>
            <a:ext cx="7280656" cy="664689"/>
          </a:xfrm>
        </p:spPr>
        <p:txBody>
          <a:bodyPr>
            <a:normAutofit/>
          </a:bodyPr>
          <a:lstStyle/>
          <a:p>
            <a:r>
              <a:rPr lang="en-US" sz="2800" dirty="0"/>
              <a:t>Artifact Analyst Accuracy &amp; Performance</a:t>
            </a:r>
          </a:p>
        </p:txBody>
      </p:sp>
      <p:sp>
        <p:nvSpPr>
          <p:cNvPr id="17" name="Slide Number Placeholder 2">
            <a:extLst>
              <a:ext uri="{FF2B5EF4-FFF2-40B4-BE49-F238E27FC236}">
                <a16:creationId xmlns:a16="http://schemas.microsoft.com/office/drawing/2014/main" id="{953A6EB0-CAFA-FC41-9974-F40AE2F304E8}"/>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18</a:t>
            </a:fld>
            <a:endParaRPr lang="en-US" dirty="0"/>
          </a:p>
        </p:txBody>
      </p:sp>
    </p:spTree>
    <p:extLst>
      <p:ext uri="{BB962C8B-B14F-4D97-AF65-F5344CB8AC3E}">
        <p14:creationId xmlns:p14="http://schemas.microsoft.com/office/powerpoint/2010/main" val="505913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FAB1FBC7-66F5-4CD3-8DC8-B7220DF85C7C}"/>
              </a:ext>
            </a:extLst>
          </p:cNvPr>
          <p:cNvSpPr/>
          <p:nvPr/>
        </p:nvSpPr>
        <p:spPr>
          <a:xfrm>
            <a:off x="5483366" y="1086233"/>
            <a:ext cx="2153493" cy="336628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startAt="3"/>
            </a:pPr>
            <a:r>
              <a:rPr lang="en-US" sz="1050" dirty="0">
                <a:solidFill>
                  <a:schemeClr val="tx1"/>
                </a:solidFill>
                <a:latin typeface="Calibri" panose="020F0502020204030204" pitchFamily="34" charset="0"/>
              </a:rPr>
              <a:t>Generate message for instrumented workspace</a:t>
            </a:r>
          </a:p>
        </p:txBody>
      </p:sp>
      <p:sp>
        <p:nvSpPr>
          <p:cNvPr id="123" name="Callout: Right Arrow 122">
            <a:extLst>
              <a:ext uri="{FF2B5EF4-FFF2-40B4-BE49-F238E27FC236}">
                <a16:creationId xmlns:a16="http://schemas.microsoft.com/office/drawing/2014/main" id="{A42C9CDF-6D58-46A1-8918-741C9D7D42B4}"/>
              </a:ext>
            </a:extLst>
          </p:cNvPr>
          <p:cNvSpPr/>
          <p:nvPr/>
        </p:nvSpPr>
        <p:spPr>
          <a:xfrm>
            <a:off x="3201951" y="1086233"/>
            <a:ext cx="2672525" cy="3366287"/>
          </a:xfrm>
          <a:prstGeom prst="rightArrowCallout">
            <a:avLst>
              <a:gd name="adj1" fmla="val 15110"/>
              <a:gd name="adj2" fmla="val 13532"/>
              <a:gd name="adj3" fmla="val 9937"/>
              <a:gd name="adj4" fmla="val 85534"/>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Ins="102870" rtlCol="0" anchor="t"/>
          <a:lstStyle/>
          <a:p>
            <a:pPr marL="257175" indent="-171450">
              <a:buFont typeface="+mj-lt"/>
              <a:buAutoNum type="arabicPeriod" startAt="2"/>
            </a:pPr>
            <a:r>
              <a:rPr lang="en-US" sz="1050" dirty="0">
                <a:solidFill>
                  <a:schemeClr val="tx1"/>
                </a:solidFill>
                <a:latin typeface="Calibri" panose="020F0502020204030204" pitchFamily="34" charset="0"/>
              </a:rPr>
              <a:t>Submit corpus of annotated, tokenized scripts to bag-of-words for classification</a:t>
            </a:r>
          </a:p>
        </p:txBody>
      </p:sp>
      <p:pic>
        <p:nvPicPr>
          <p:cNvPr id="5" name="Picture 4"/>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6215" t="3000" r="4488" b="4669"/>
          <a:stretch/>
        </p:blipFill>
        <p:spPr>
          <a:xfrm>
            <a:off x="3645794" y="1812947"/>
            <a:ext cx="999815" cy="996139"/>
          </a:xfrm>
          <a:prstGeom prst="rect">
            <a:avLst/>
          </a:prstGeom>
          <a:solidFill>
            <a:schemeClr val="bg1"/>
          </a:solidFill>
        </p:spPr>
      </p:pic>
      <p:sp>
        <p:nvSpPr>
          <p:cNvPr id="9" name="Callout: Right Arrow 8">
            <a:extLst>
              <a:ext uri="{FF2B5EF4-FFF2-40B4-BE49-F238E27FC236}">
                <a16:creationId xmlns:a16="http://schemas.microsoft.com/office/drawing/2014/main" id="{4591956A-75EA-43C5-9FF9-69200F0B6764}"/>
              </a:ext>
            </a:extLst>
          </p:cNvPr>
          <p:cNvSpPr/>
          <p:nvPr/>
        </p:nvSpPr>
        <p:spPr>
          <a:xfrm>
            <a:off x="1598204" y="1086233"/>
            <a:ext cx="2046809" cy="3366287"/>
          </a:xfrm>
          <a:prstGeom prst="rightArrowCallout">
            <a:avLst>
              <a:gd name="adj1" fmla="val 19519"/>
              <a:gd name="adj2" fmla="val 16664"/>
              <a:gd name="adj3" fmla="val 12712"/>
              <a:gd name="adj4" fmla="val 81162"/>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57175" indent="-171450">
              <a:buFont typeface="+mj-lt"/>
              <a:buAutoNum type="arabicPeriod"/>
            </a:pPr>
            <a:r>
              <a:rPr lang="en-US" sz="1050" dirty="0">
                <a:solidFill>
                  <a:schemeClr val="tx1"/>
                </a:solidFill>
                <a:latin typeface="Calibri" panose="020F0502020204030204" pitchFamily="34" charset="0"/>
              </a:rPr>
              <a:t>Tokenize Python Syntax</a:t>
            </a:r>
          </a:p>
        </p:txBody>
      </p:sp>
      <p:pic>
        <p:nvPicPr>
          <p:cNvPr id="48" name="Picture 47"/>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6215" t="3000" r="4488" b="4669"/>
          <a:stretch/>
        </p:blipFill>
        <p:spPr>
          <a:xfrm>
            <a:off x="4425821" y="3036648"/>
            <a:ext cx="900891" cy="897578"/>
          </a:xfrm>
          <a:prstGeom prst="rect">
            <a:avLst/>
          </a:prstGeom>
          <a:solidFill>
            <a:schemeClr val="bg1"/>
          </a:solidFill>
        </p:spPr>
      </p:pic>
      <p:sp>
        <p:nvSpPr>
          <p:cNvPr id="50" name="TextBox 49"/>
          <p:cNvSpPr txBox="1"/>
          <p:nvPr/>
        </p:nvSpPr>
        <p:spPr>
          <a:xfrm>
            <a:off x="3486894" y="1623752"/>
            <a:ext cx="1322361" cy="230832"/>
          </a:xfrm>
          <a:prstGeom prst="rect">
            <a:avLst/>
          </a:prstGeom>
          <a:noFill/>
        </p:spPr>
        <p:txBody>
          <a:bodyPr wrap="square" rtlCol="0">
            <a:spAutoFit/>
          </a:bodyPr>
          <a:lstStyle/>
          <a:p>
            <a:pPr algn="ctr"/>
            <a:r>
              <a:rPr lang="en-US" sz="900" dirty="0">
                <a:latin typeface="Calibri" panose="020F0502020204030204" pitchFamily="34" charset="0"/>
              </a:rPr>
              <a:t>Classification</a:t>
            </a:r>
          </a:p>
        </p:txBody>
      </p:sp>
      <p:sp>
        <p:nvSpPr>
          <p:cNvPr id="51" name="TextBox 50"/>
          <p:cNvSpPr txBox="1"/>
          <p:nvPr/>
        </p:nvSpPr>
        <p:spPr>
          <a:xfrm>
            <a:off x="3215610" y="3914524"/>
            <a:ext cx="2151510" cy="577081"/>
          </a:xfrm>
          <a:prstGeom prst="rect">
            <a:avLst/>
          </a:prstGeom>
          <a:noFill/>
        </p:spPr>
        <p:txBody>
          <a:bodyPr wrap="square" rtlCol="0">
            <a:spAutoFit/>
          </a:bodyPr>
          <a:lstStyle/>
          <a:p>
            <a:pPr marL="342900" indent="-257175">
              <a:buFont typeface="+mj-lt"/>
              <a:buAutoNum type="arabicPeriod" startAt="2"/>
            </a:pPr>
            <a:r>
              <a:rPr lang="en-US" sz="1050" dirty="0">
                <a:latin typeface="Calibri" panose="020F0502020204030204" pitchFamily="34" charset="0"/>
              </a:rPr>
              <a:t>Submit predicted errors to </a:t>
            </a:r>
            <a:r>
              <a:rPr lang="en-US" sz="1050" dirty="0" err="1">
                <a:latin typeface="Calibri" panose="020F0502020204030204" pitchFamily="34" charset="0"/>
              </a:rPr>
              <a:t>Pylint</a:t>
            </a:r>
            <a:r>
              <a:rPr lang="en-US" sz="1050" dirty="0">
                <a:latin typeface="Calibri" panose="020F0502020204030204" pitchFamily="34" charset="0"/>
              </a:rPr>
              <a:t> corpus of known errors for verification</a:t>
            </a:r>
          </a:p>
        </p:txBody>
      </p:sp>
      <p:sp>
        <p:nvSpPr>
          <p:cNvPr id="54" name="TextBox 53"/>
          <p:cNvSpPr txBox="1"/>
          <p:nvPr/>
        </p:nvSpPr>
        <p:spPr>
          <a:xfrm>
            <a:off x="4215086" y="2857362"/>
            <a:ext cx="1322361" cy="230832"/>
          </a:xfrm>
          <a:prstGeom prst="rect">
            <a:avLst/>
          </a:prstGeom>
          <a:noFill/>
        </p:spPr>
        <p:txBody>
          <a:bodyPr wrap="square" rtlCol="0">
            <a:spAutoFit/>
          </a:bodyPr>
          <a:lstStyle/>
          <a:p>
            <a:pPr algn="ctr"/>
            <a:r>
              <a:rPr lang="en-US" sz="900" dirty="0">
                <a:latin typeface="Calibri" panose="020F0502020204030204" pitchFamily="34" charset="0"/>
              </a:rPr>
              <a:t>Verification</a:t>
            </a:r>
          </a:p>
        </p:txBody>
      </p:sp>
      <p:sp>
        <p:nvSpPr>
          <p:cNvPr id="11" name="Bent-Up Arrow 10"/>
          <p:cNvSpPr/>
          <p:nvPr/>
        </p:nvSpPr>
        <p:spPr>
          <a:xfrm rot="5400000">
            <a:off x="3794269" y="2969085"/>
            <a:ext cx="762650" cy="448500"/>
          </a:xfrm>
          <a:prstGeom prst="ben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latin typeface="Calibri" panose="020F0502020204030204" pitchFamily="34" charset="0"/>
            </a:endParaRPr>
          </a:p>
        </p:txBody>
      </p:sp>
      <p:pic>
        <p:nvPicPr>
          <p:cNvPr id="57" name="Picture 56"/>
          <p:cNvPicPr>
            <a:picLocks noChangeAspect="1"/>
          </p:cNvPicPr>
          <p:nvPr/>
        </p:nvPicPr>
        <p:blipFill rotWithShape="1">
          <a:blip r:embed="rId5">
            <a:extLst>
              <a:ext uri="{28A0092B-C50C-407E-A947-70E740481C1C}">
                <a14:useLocalDpi xmlns:a14="http://schemas.microsoft.com/office/drawing/2010/main" val="0"/>
              </a:ext>
            </a:extLst>
          </a:blip>
          <a:srcRect b="14240"/>
          <a:stretch/>
        </p:blipFill>
        <p:spPr>
          <a:xfrm>
            <a:off x="5946069" y="1670049"/>
            <a:ext cx="1331386" cy="1676840"/>
          </a:xfrm>
          <a:prstGeom prst="rect">
            <a:avLst/>
          </a:prstGeom>
          <a:solidFill>
            <a:schemeClr val="accent2"/>
          </a:solidFill>
          <a:ln>
            <a:solidFill>
              <a:schemeClr val="tx1"/>
            </a:solidFill>
          </a:ln>
        </p:spPr>
      </p:pic>
      <p:pic>
        <p:nvPicPr>
          <p:cNvPr id="13" name="Picture 12"/>
          <p:cNvPicPr>
            <a:picLocks noChangeAspect="1"/>
          </p:cNvPicPr>
          <p:nvPr/>
        </p:nvPicPr>
        <p:blipFill rotWithShape="1">
          <a:blip r:embed="rId6"/>
          <a:srcRect l="21667" t="36612" r="33158" b="35625"/>
          <a:stretch/>
        </p:blipFill>
        <p:spPr>
          <a:xfrm>
            <a:off x="5946069" y="3636397"/>
            <a:ext cx="1331386" cy="545480"/>
          </a:xfrm>
          <a:prstGeom prst="rect">
            <a:avLst/>
          </a:prstGeom>
        </p:spPr>
      </p:pic>
      <p:sp>
        <p:nvSpPr>
          <p:cNvPr id="14" name="TextBox 13"/>
          <p:cNvSpPr txBox="1"/>
          <p:nvPr/>
        </p:nvSpPr>
        <p:spPr>
          <a:xfrm>
            <a:off x="5718627" y="1483242"/>
            <a:ext cx="1786270" cy="230832"/>
          </a:xfrm>
          <a:prstGeom prst="rect">
            <a:avLst/>
          </a:prstGeom>
          <a:noFill/>
        </p:spPr>
        <p:txBody>
          <a:bodyPr wrap="square" rtlCol="0">
            <a:spAutoFit/>
          </a:bodyPr>
          <a:lstStyle/>
          <a:p>
            <a:pPr algn="ctr"/>
            <a:r>
              <a:rPr lang="en-US" sz="900" dirty="0">
                <a:latin typeface="Calibri" panose="020F0502020204030204" pitchFamily="34" charset="0"/>
              </a:rPr>
              <a:t>Message Received as Chat</a:t>
            </a:r>
          </a:p>
        </p:txBody>
      </p:sp>
      <p:sp>
        <p:nvSpPr>
          <p:cNvPr id="61" name="TextBox 60"/>
          <p:cNvSpPr txBox="1"/>
          <p:nvPr/>
        </p:nvSpPr>
        <p:spPr>
          <a:xfrm>
            <a:off x="5650359" y="3460856"/>
            <a:ext cx="1922803" cy="230832"/>
          </a:xfrm>
          <a:prstGeom prst="rect">
            <a:avLst/>
          </a:prstGeom>
          <a:noFill/>
        </p:spPr>
        <p:txBody>
          <a:bodyPr wrap="square" rtlCol="0">
            <a:spAutoFit/>
          </a:bodyPr>
          <a:lstStyle/>
          <a:p>
            <a:pPr algn="ctr"/>
            <a:r>
              <a:rPr lang="en-US" sz="900" dirty="0">
                <a:latin typeface="Calibri" panose="020F0502020204030204" pitchFamily="34" charset="0"/>
              </a:rPr>
              <a:t>Message Received as UI Trigger</a:t>
            </a:r>
          </a:p>
        </p:txBody>
      </p:sp>
      <p:pic>
        <p:nvPicPr>
          <p:cNvPr id="8" name="Picture 7">
            <a:extLst>
              <a:ext uri="{FF2B5EF4-FFF2-40B4-BE49-F238E27FC236}">
                <a16:creationId xmlns:a16="http://schemas.microsoft.com/office/drawing/2014/main" id="{E3175619-AEF2-874E-AFFE-E7D2E3DFF6D7}"/>
              </a:ext>
            </a:extLst>
          </p:cNvPr>
          <p:cNvPicPr>
            <a:picLocks noChangeAspect="1"/>
          </p:cNvPicPr>
          <p:nvPr/>
        </p:nvPicPr>
        <p:blipFill>
          <a:blip r:embed="rId7"/>
          <a:stretch>
            <a:fillRect/>
          </a:stretch>
        </p:blipFill>
        <p:spPr>
          <a:xfrm>
            <a:off x="1758693" y="1984696"/>
            <a:ext cx="1358343" cy="1502168"/>
          </a:xfrm>
          <a:prstGeom prst="rect">
            <a:avLst/>
          </a:prstGeom>
        </p:spPr>
      </p:pic>
      <p:sp>
        <p:nvSpPr>
          <p:cNvPr id="6" name="Title 5">
            <a:extLst>
              <a:ext uri="{FF2B5EF4-FFF2-40B4-BE49-F238E27FC236}">
                <a16:creationId xmlns:a16="http://schemas.microsoft.com/office/drawing/2014/main" id="{D3DEAAA5-B7C5-3347-BFEE-63C209F09C81}"/>
              </a:ext>
            </a:extLst>
          </p:cNvPr>
          <p:cNvSpPr>
            <a:spLocks noGrp="1"/>
          </p:cNvSpPr>
          <p:nvPr>
            <p:ph type="title"/>
          </p:nvPr>
        </p:nvSpPr>
        <p:spPr>
          <a:xfrm>
            <a:off x="923544" y="259907"/>
            <a:ext cx="7280656" cy="664689"/>
          </a:xfrm>
        </p:spPr>
        <p:txBody>
          <a:bodyPr>
            <a:normAutofit/>
          </a:bodyPr>
          <a:lstStyle/>
          <a:p>
            <a:r>
              <a:rPr lang="en-US" sz="2800" dirty="0"/>
              <a:t>Artifact Analyst</a:t>
            </a:r>
          </a:p>
        </p:txBody>
      </p:sp>
      <p:sp>
        <p:nvSpPr>
          <p:cNvPr id="18" name="Slide Number Placeholder 2">
            <a:extLst>
              <a:ext uri="{FF2B5EF4-FFF2-40B4-BE49-F238E27FC236}">
                <a16:creationId xmlns:a16="http://schemas.microsoft.com/office/drawing/2014/main" id="{CA015A27-D2AC-AF4C-A17F-617F4B1CACF5}"/>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19</a:t>
            </a:fld>
            <a:endParaRPr lang="en-US" dirty="0"/>
          </a:p>
        </p:txBody>
      </p:sp>
    </p:spTree>
    <p:extLst>
      <p:ext uri="{BB962C8B-B14F-4D97-AF65-F5344CB8AC3E}">
        <p14:creationId xmlns:p14="http://schemas.microsoft.com/office/powerpoint/2010/main" val="356953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40A3FC9E-1ED0-4640-BC25-4F4748E32035}"/>
              </a:ext>
            </a:extLst>
          </p:cNvPr>
          <p:cNvPicPr>
            <a:picLocks noChangeAspect="1"/>
          </p:cNvPicPr>
          <p:nvPr/>
        </p:nvPicPr>
        <p:blipFill>
          <a:blip r:embed="rId3"/>
          <a:stretch>
            <a:fillRect/>
          </a:stretch>
        </p:blipFill>
        <p:spPr>
          <a:xfrm>
            <a:off x="0" y="-3569"/>
            <a:ext cx="9144000" cy="5147069"/>
          </a:xfrm>
          <a:prstGeom prst="rect">
            <a:avLst/>
          </a:prstGeom>
        </p:spPr>
      </p:pic>
    </p:spTree>
    <p:extLst>
      <p:ext uri="{BB962C8B-B14F-4D97-AF65-F5344CB8AC3E}">
        <p14:creationId xmlns:p14="http://schemas.microsoft.com/office/powerpoint/2010/main" val="1809233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813676" y="1319022"/>
            <a:ext cx="7609477" cy="2152662"/>
          </a:xfrm>
          <a:prstGeom prst="rect">
            <a:avLst/>
          </a:prstGeom>
          <a:solidFill>
            <a:schemeClr val="accent5">
              <a:lumMod val="20000"/>
              <a:lumOff val="8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4" name="Text Placeholder 3"/>
          <p:cNvSpPr>
            <a:spLocks noGrp="1"/>
          </p:cNvSpPr>
          <p:nvPr>
            <p:ph type="body" sz="quarter" idx="10"/>
          </p:nvPr>
        </p:nvSpPr>
        <p:spPr>
          <a:xfrm>
            <a:off x="813676" y="1005367"/>
            <a:ext cx="5824538" cy="3253383"/>
          </a:xfrm>
        </p:spPr>
        <p:txBody>
          <a:bodyPr/>
          <a:lstStyle/>
          <a:p>
            <a:pPr marL="0" indent="0">
              <a:buNone/>
            </a:pPr>
            <a:r>
              <a:rPr lang="en-US" sz="1600" dirty="0"/>
              <a:t>Applying adversarial AI to the electromagnetic biometric spectrum</a:t>
            </a:r>
          </a:p>
        </p:txBody>
      </p:sp>
      <p:grpSp>
        <p:nvGrpSpPr>
          <p:cNvPr id="8" name="Group 7"/>
          <p:cNvGrpSpPr/>
          <p:nvPr/>
        </p:nvGrpSpPr>
        <p:grpSpPr>
          <a:xfrm>
            <a:off x="3263836" y="1099879"/>
            <a:ext cx="1337813" cy="166971"/>
            <a:chOff x="2918859" y="1133735"/>
            <a:chExt cx="1321594" cy="221456"/>
          </a:xfrm>
        </p:grpSpPr>
        <p:cxnSp>
          <p:nvCxnSpPr>
            <p:cNvPr id="7" name="Straight Connector 6"/>
            <p:cNvCxnSpPr/>
            <p:nvPr/>
          </p:nvCxnSpPr>
          <p:spPr>
            <a:xfrm flipV="1">
              <a:off x="2918859" y="1133735"/>
              <a:ext cx="1321594" cy="2214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918859" y="1133735"/>
              <a:ext cx="1321594" cy="221456"/>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1458457" y="1645540"/>
            <a:ext cx="1601754" cy="48756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accent1"/>
                </a:solidFill>
                <a:latin typeface="Calibri" panose="020F0502020204030204" pitchFamily="34" charset="0"/>
              </a:rPr>
              <a:t>EEG</a:t>
            </a:r>
            <a:r>
              <a:rPr lang="en-US" sz="1100" dirty="0">
                <a:solidFill>
                  <a:schemeClr val="tx1"/>
                </a:solidFill>
                <a:latin typeface="Calibri" panose="020F0502020204030204" pitchFamily="34" charset="0"/>
              </a:rPr>
              <a:t> / Radio / </a:t>
            </a:r>
          </a:p>
          <a:p>
            <a:pPr algn="ctr"/>
            <a:r>
              <a:rPr lang="en-US" sz="1100" dirty="0">
                <a:solidFill>
                  <a:schemeClr val="tx1"/>
                </a:solidFill>
                <a:latin typeface="Calibri" panose="020F0502020204030204" pitchFamily="34" charset="0"/>
              </a:rPr>
              <a:t>Radar Signal</a:t>
            </a:r>
          </a:p>
        </p:txBody>
      </p:sp>
      <p:sp>
        <p:nvSpPr>
          <p:cNvPr id="15" name="Parallelogram 14"/>
          <p:cNvSpPr/>
          <p:nvPr/>
        </p:nvSpPr>
        <p:spPr>
          <a:xfrm>
            <a:off x="3533519" y="1643971"/>
            <a:ext cx="2642284" cy="487560"/>
          </a:xfrm>
          <a:prstGeom prst="parallelogram">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accent1"/>
                </a:solidFill>
                <a:latin typeface="Calibri" panose="020F0502020204030204" pitchFamily="34" charset="0"/>
              </a:rPr>
              <a:t>Classification code </a:t>
            </a:r>
            <a:r>
              <a:rPr lang="en-US" sz="1100" dirty="0">
                <a:solidFill>
                  <a:schemeClr val="tx1"/>
                </a:solidFill>
                <a:latin typeface="Calibri" panose="020F0502020204030204" pitchFamily="34" charset="0"/>
              </a:rPr>
              <a:t>/ </a:t>
            </a:r>
          </a:p>
          <a:p>
            <a:pPr algn="ctr"/>
            <a:r>
              <a:rPr lang="en-US" sz="1100" dirty="0" err="1">
                <a:solidFill>
                  <a:schemeClr val="tx1"/>
                </a:solidFill>
                <a:latin typeface="Calibri" panose="020F0502020204030204" pitchFamily="34" charset="0"/>
              </a:rPr>
              <a:t>Comms</a:t>
            </a:r>
            <a:r>
              <a:rPr lang="en-US" sz="1100" dirty="0">
                <a:solidFill>
                  <a:schemeClr val="tx1"/>
                </a:solidFill>
                <a:latin typeface="Calibri" panose="020F0502020204030204" pitchFamily="34" charset="0"/>
              </a:rPr>
              <a:t>. system / Radar Model</a:t>
            </a:r>
          </a:p>
        </p:txBody>
      </p:sp>
      <p:sp>
        <p:nvSpPr>
          <p:cNvPr id="17" name="Parallelogram 16"/>
          <p:cNvSpPr/>
          <p:nvPr/>
        </p:nvSpPr>
        <p:spPr>
          <a:xfrm>
            <a:off x="3137271" y="2538587"/>
            <a:ext cx="1527879" cy="487561"/>
          </a:xfrm>
          <a:prstGeom prst="parallelogram">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accent1"/>
                </a:solidFill>
                <a:latin typeface="Calibri" panose="020F0502020204030204" pitchFamily="34" charset="0"/>
              </a:rPr>
              <a:t>Adversarial signal transform</a:t>
            </a:r>
            <a:endParaRPr lang="en-US" sz="1100" dirty="0">
              <a:solidFill>
                <a:schemeClr val="tx1"/>
              </a:solidFill>
              <a:latin typeface="Calibri" panose="020F0502020204030204" pitchFamily="34" charset="0"/>
            </a:endParaRPr>
          </a:p>
        </p:txBody>
      </p:sp>
      <p:cxnSp>
        <p:nvCxnSpPr>
          <p:cNvPr id="27" name="Straight Arrow Connector 26"/>
          <p:cNvCxnSpPr>
            <a:cxnSpLocks/>
            <a:stCxn id="14" idx="3"/>
            <a:endCxn id="15" idx="5"/>
          </p:cNvCxnSpPr>
          <p:nvPr/>
        </p:nvCxnSpPr>
        <p:spPr>
          <a:xfrm flipV="1">
            <a:off x="3060211" y="1887751"/>
            <a:ext cx="534253" cy="1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a:stCxn id="17" idx="1"/>
          </p:cNvCxnSpPr>
          <p:nvPr/>
        </p:nvCxnSpPr>
        <p:spPr>
          <a:xfrm flipV="1">
            <a:off x="3962156" y="2131531"/>
            <a:ext cx="0" cy="407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5498F144-90E1-C64A-A6E9-E5E6F584E665}"/>
              </a:ext>
            </a:extLst>
          </p:cNvPr>
          <p:cNvGrpSpPr/>
          <p:nvPr/>
        </p:nvGrpSpPr>
        <p:grpSpPr>
          <a:xfrm>
            <a:off x="5302690" y="2399631"/>
            <a:ext cx="1698428" cy="754992"/>
            <a:chOff x="4654990" y="2221831"/>
            <a:chExt cx="1698428" cy="754992"/>
          </a:xfrm>
        </p:grpSpPr>
        <p:pic>
          <p:nvPicPr>
            <p:cNvPr id="20" name="Picture 19"/>
            <p:cNvPicPr>
              <a:picLocks noChangeAspect="1"/>
            </p:cNvPicPr>
            <p:nvPr/>
          </p:nvPicPr>
          <p:blipFill>
            <a:blip r:embed="rId3"/>
            <a:stretch>
              <a:fillRect/>
            </a:stretch>
          </p:blipFill>
          <p:spPr>
            <a:xfrm>
              <a:off x="4969545" y="2398748"/>
              <a:ext cx="1069319" cy="565997"/>
            </a:xfrm>
            <a:prstGeom prst="rect">
              <a:avLst/>
            </a:prstGeom>
          </p:spPr>
        </p:pic>
        <p:sp>
          <p:nvSpPr>
            <p:cNvPr id="22" name="Rectangle 21"/>
            <p:cNvSpPr/>
            <p:nvPr/>
          </p:nvSpPr>
          <p:spPr>
            <a:xfrm>
              <a:off x="4654990" y="2221831"/>
              <a:ext cx="1698428" cy="75499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accent1"/>
                  </a:solidFill>
                  <a:latin typeface="Calibri" panose="020F0502020204030204" pitchFamily="34" charset="0"/>
                </a:rPr>
                <a:t>Electronic Warfare Officer</a:t>
              </a:r>
            </a:p>
            <a:p>
              <a:pPr algn="ctr"/>
              <a:endParaRPr lang="en-US" sz="1200" dirty="0">
                <a:solidFill>
                  <a:schemeClr val="accent1"/>
                </a:solidFill>
                <a:latin typeface="Calibri" panose="020F0502020204030204" pitchFamily="34" charset="0"/>
              </a:endParaRPr>
            </a:p>
            <a:p>
              <a:pPr algn="ctr"/>
              <a:endParaRPr lang="en-US" sz="1200" dirty="0">
                <a:solidFill>
                  <a:schemeClr val="accent1"/>
                </a:solidFill>
                <a:latin typeface="Calibri" panose="020F0502020204030204" pitchFamily="34" charset="0"/>
              </a:endParaRPr>
            </a:p>
            <a:p>
              <a:pPr algn="ctr"/>
              <a:endParaRPr lang="en-US" sz="1100" dirty="0">
                <a:solidFill>
                  <a:schemeClr val="tx1"/>
                </a:solidFill>
                <a:latin typeface="Calibri" panose="020F0502020204030204" pitchFamily="34" charset="0"/>
              </a:endParaRPr>
            </a:p>
          </p:txBody>
        </p:sp>
      </p:grpSp>
      <p:grpSp>
        <p:nvGrpSpPr>
          <p:cNvPr id="58" name="Group 57">
            <a:extLst>
              <a:ext uri="{FF2B5EF4-FFF2-40B4-BE49-F238E27FC236}">
                <a16:creationId xmlns:a16="http://schemas.microsoft.com/office/drawing/2014/main" id="{AD4DCDEA-7709-B142-A9DF-EEAE30B48D16}"/>
              </a:ext>
            </a:extLst>
          </p:cNvPr>
          <p:cNvGrpSpPr/>
          <p:nvPr/>
        </p:nvGrpSpPr>
        <p:grpSpPr>
          <a:xfrm>
            <a:off x="6770272" y="1357449"/>
            <a:ext cx="841897" cy="936817"/>
            <a:chOff x="6668672" y="1433649"/>
            <a:chExt cx="841897" cy="936817"/>
          </a:xfrm>
        </p:grpSpPr>
        <p:sp>
          <p:nvSpPr>
            <p:cNvPr id="25" name="TextBox 24"/>
            <p:cNvSpPr txBox="1"/>
            <p:nvPr/>
          </p:nvSpPr>
          <p:spPr>
            <a:xfrm>
              <a:off x="6668672" y="1433649"/>
              <a:ext cx="841897" cy="230832"/>
            </a:xfrm>
            <a:prstGeom prst="rect">
              <a:avLst/>
            </a:prstGeom>
            <a:noFill/>
          </p:spPr>
          <p:txBody>
            <a:bodyPr wrap="none" rtlCol="0">
              <a:spAutoFit/>
            </a:bodyPr>
            <a:lstStyle/>
            <a:p>
              <a:r>
                <a:rPr lang="en-US" sz="900" u="sng" dirty="0">
                  <a:latin typeface="Calibri" panose="020F0502020204030204" pitchFamily="34" charset="0"/>
                </a:rPr>
                <a:t>Classifications</a:t>
              </a:r>
            </a:p>
          </p:txBody>
        </p:sp>
        <p:sp>
          <p:nvSpPr>
            <p:cNvPr id="32" name="TextBox 31"/>
            <p:cNvSpPr txBox="1"/>
            <p:nvPr/>
          </p:nvSpPr>
          <p:spPr>
            <a:xfrm>
              <a:off x="6976149" y="1585636"/>
              <a:ext cx="287258" cy="784830"/>
            </a:xfrm>
            <a:prstGeom prst="rect">
              <a:avLst/>
            </a:prstGeom>
            <a:noFill/>
          </p:spPr>
          <p:txBody>
            <a:bodyPr wrap="none" rtlCol="0">
              <a:spAutoFit/>
            </a:bodyPr>
            <a:lstStyle/>
            <a:p>
              <a:r>
                <a:rPr lang="en-US" sz="900" dirty="0">
                  <a:latin typeface="Calibri" panose="020F0502020204030204" pitchFamily="34" charset="0"/>
                </a:rPr>
                <a:t>X</a:t>
              </a:r>
              <a:r>
                <a:rPr lang="en-US" sz="900" baseline="-25000" dirty="0">
                  <a:latin typeface="Calibri" panose="020F0502020204030204" pitchFamily="34" charset="0"/>
                </a:rPr>
                <a:t>1</a:t>
              </a:r>
            </a:p>
            <a:p>
              <a:r>
                <a:rPr lang="en-US" sz="900" dirty="0">
                  <a:latin typeface="Calibri" panose="020F0502020204030204" pitchFamily="34" charset="0"/>
                </a:rPr>
                <a:t>X</a:t>
              </a:r>
              <a:r>
                <a:rPr lang="en-US" sz="900" baseline="-25000" dirty="0">
                  <a:latin typeface="Calibri" panose="020F0502020204030204" pitchFamily="34" charset="0"/>
                </a:rPr>
                <a:t>2</a:t>
              </a:r>
            </a:p>
            <a:p>
              <a:r>
                <a:rPr lang="en-US" sz="900" dirty="0">
                  <a:latin typeface="Calibri" panose="020F0502020204030204" pitchFamily="34" charset="0"/>
                </a:rPr>
                <a:t>X</a:t>
              </a:r>
              <a:r>
                <a:rPr lang="en-US" sz="900" baseline="-25000" dirty="0">
                  <a:latin typeface="Calibri" panose="020F0502020204030204" pitchFamily="34" charset="0"/>
                </a:rPr>
                <a:t>3</a:t>
              </a:r>
            </a:p>
            <a:p>
              <a:r>
                <a:rPr lang="en-US" sz="900" dirty="0">
                  <a:latin typeface="Calibri" panose="020F0502020204030204" pitchFamily="34" charset="0"/>
                </a:rPr>
                <a:t>X</a:t>
              </a:r>
              <a:r>
                <a:rPr lang="en-US" sz="900" baseline="-25000" dirty="0">
                  <a:latin typeface="Calibri" panose="020F0502020204030204" pitchFamily="34" charset="0"/>
                </a:rPr>
                <a:t>4</a:t>
              </a:r>
            </a:p>
            <a:p>
              <a:r>
                <a:rPr lang="en-US" sz="900" dirty="0">
                  <a:latin typeface="Calibri" panose="020F0502020204030204" pitchFamily="34" charset="0"/>
                </a:rPr>
                <a:t>X</a:t>
              </a:r>
              <a:r>
                <a:rPr lang="en-US" sz="900" baseline="-25000" dirty="0">
                  <a:latin typeface="Calibri" panose="020F0502020204030204" pitchFamily="34" charset="0"/>
                </a:rPr>
                <a:t>5</a:t>
              </a:r>
            </a:p>
          </p:txBody>
        </p:sp>
        <p:sp>
          <p:nvSpPr>
            <p:cNvPr id="34" name="Left Bracket 33"/>
            <p:cNvSpPr/>
            <p:nvPr/>
          </p:nvSpPr>
          <p:spPr>
            <a:xfrm flipH="1">
              <a:off x="7172190" y="1630538"/>
              <a:ext cx="45950" cy="6858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33" name="Left Bracket 32"/>
            <p:cNvSpPr/>
            <p:nvPr/>
          </p:nvSpPr>
          <p:spPr>
            <a:xfrm>
              <a:off x="6976149" y="1628876"/>
              <a:ext cx="54864" cy="68580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350" dirty="0">
                <a:latin typeface="Calibri" panose="020F0502020204030204" pitchFamily="34" charset="0"/>
              </a:endParaRPr>
            </a:p>
          </p:txBody>
        </p:sp>
      </p:grpSp>
      <p:cxnSp>
        <p:nvCxnSpPr>
          <p:cNvPr id="35" name="Straight Arrow Connector 34"/>
          <p:cNvCxnSpPr>
            <a:cxnSpLocks/>
            <a:stCxn id="15" idx="2"/>
            <a:endCxn id="32" idx="1"/>
          </p:cNvCxnSpPr>
          <p:nvPr/>
        </p:nvCxnSpPr>
        <p:spPr>
          <a:xfrm>
            <a:off x="6114858" y="1887751"/>
            <a:ext cx="962891" cy="14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cxnSpLocks/>
            <a:stCxn id="32" idx="2"/>
            <a:endCxn id="22" idx="3"/>
          </p:cNvCxnSpPr>
          <p:nvPr/>
        </p:nvCxnSpPr>
        <p:spPr>
          <a:xfrm rot="5400000">
            <a:off x="6869818" y="2425566"/>
            <a:ext cx="482861" cy="2202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cxnSpLocks/>
            <a:stCxn id="22" idx="1"/>
            <a:endCxn id="17" idx="2"/>
          </p:cNvCxnSpPr>
          <p:nvPr/>
        </p:nvCxnSpPr>
        <p:spPr>
          <a:xfrm flipH="1">
            <a:off x="4604205" y="2777127"/>
            <a:ext cx="698485" cy="5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035300" y="2314676"/>
            <a:ext cx="4278617" cy="883036"/>
          </a:xfrm>
          <a:prstGeom prst="rect">
            <a:avLst/>
          </a:prstGeom>
          <a:noFill/>
          <a:ln w="19050">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44" name="TextBox 43"/>
          <p:cNvSpPr txBox="1"/>
          <p:nvPr/>
        </p:nvSpPr>
        <p:spPr>
          <a:xfrm>
            <a:off x="739187" y="3009588"/>
            <a:ext cx="2002337" cy="523220"/>
          </a:xfrm>
          <a:prstGeom prst="rect">
            <a:avLst/>
          </a:prstGeom>
          <a:noFill/>
        </p:spPr>
        <p:txBody>
          <a:bodyPr wrap="square" rtlCol="0">
            <a:spAutoFit/>
          </a:bodyPr>
          <a:lstStyle/>
          <a:p>
            <a:r>
              <a:rPr lang="en-US" sz="1400" dirty="0">
                <a:latin typeface="Calibri" panose="020F0502020204030204" pitchFamily="34" charset="0"/>
              </a:rPr>
              <a:t>Replacing Electronic Warfare Officers with AI</a:t>
            </a:r>
          </a:p>
        </p:txBody>
      </p:sp>
      <p:grpSp>
        <p:nvGrpSpPr>
          <p:cNvPr id="12" name="Group 11">
            <a:extLst>
              <a:ext uri="{FF2B5EF4-FFF2-40B4-BE49-F238E27FC236}">
                <a16:creationId xmlns:a16="http://schemas.microsoft.com/office/drawing/2014/main" id="{2E99A7AE-330B-D347-B220-250ECC4F0B36}"/>
              </a:ext>
            </a:extLst>
          </p:cNvPr>
          <p:cNvGrpSpPr/>
          <p:nvPr/>
        </p:nvGrpSpPr>
        <p:grpSpPr>
          <a:xfrm>
            <a:off x="914208" y="3632028"/>
            <a:ext cx="7416116" cy="898966"/>
            <a:chOff x="914208" y="3646317"/>
            <a:chExt cx="7416116" cy="898966"/>
          </a:xfrm>
        </p:grpSpPr>
        <p:sp>
          <p:nvSpPr>
            <p:cNvPr id="47" name="TextBox 46"/>
            <p:cNvSpPr txBox="1"/>
            <p:nvPr/>
          </p:nvSpPr>
          <p:spPr>
            <a:xfrm>
              <a:off x="914208" y="3646317"/>
              <a:ext cx="1664106" cy="898966"/>
            </a:xfrm>
            <a:prstGeom prst="rect">
              <a:avLst/>
            </a:prstGeom>
            <a:solidFill>
              <a:schemeClr val="accent1">
                <a:lumMod val="40000"/>
                <a:lumOff val="60000"/>
              </a:schemeClr>
            </a:solidFill>
          </p:spPr>
          <p:txBody>
            <a:bodyPr wrap="square" rtlCol="0">
              <a:noAutofit/>
            </a:bodyPr>
            <a:lstStyle/>
            <a:p>
              <a:pPr algn="ctr"/>
              <a:r>
                <a:rPr lang="en-US" sz="1200" u="sng" dirty="0">
                  <a:latin typeface="Calibri" panose="020F0502020204030204" pitchFamily="34" charset="0"/>
                </a:rPr>
                <a:t>Planning</a:t>
              </a:r>
            </a:p>
            <a:p>
              <a:r>
                <a:rPr lang="en-US" sz="1200" dirty="0">
                  <a:latin typeface="Calibri" panose="020F0502020204030204" pitchFamily="34" charset="0"/>
                </a:rPr>
                <a:t>Design and optimization of adversarial examples</a:t>
              </a:r>
            </a:p>
          </p:txBody>
        </p:sp>
        <p:sp>
          <p:nvSpPr>
            <p:cNvPr id="51" name="TextBox 50"/>
            <p:cNvSpPr txBox="1"/>
            <p:nvPr/>
          </p:nvSpPr>
          <p:spPr>
            <a:xfrm>
              <a:off x="6666218" y="3646317"/>
              <a:ext cx="1664106" cy="898966"/>
            </a:xfrm>
            <a:prstGeom prst="rect">
              <a:avLst/>
            </a:prstGeom>
            <a:solidFill>
              <a:schemeClr val="accent1">
                <a:lumMod val="40000"/>
                <a:lumOff val="60000"/>
              </a:schemeClr>
            </a:solidFill>
          </p:spPr>
          <p:txBody>
            <a:bodyPr wrap="square" rtlCol="0">
              <a:noAutofit/>
            </a:bodyPr>
            <a:lstStyle/>
            <a:p>
              <a:pPr algn="ctr"/>
              <a:r>
                <a:rPr lang="en-US" sz="1200" u="sng" dirty="0">
                  <a:latin typeface="Calibri" panose="020F0502020204030204" pitchFamily="34" charset="0"/>
                </a:rPr>
                <a:t>Language</a:t>
              </a:r>
            </a:p>
            <a:p>
              <a:r>
                <a:rPr lang="en-US" sz="1200" dirty="0">
                  <a:latin typeface="Calibri" panose="020F0502020204030204" pitchFamily="34" charset="0"/>
                </a:rPr>
                <a:t>Communication and team feedback through chat </a:t>
              </a:r>
            </a:p>
          </p:txBody>
        </p:sp>
        <p:sp>
          <p:nvSpPr>
            <p:cNvPr id="52" name="TextBox 51"/>
            <p:cNvSpPr txBox="1"/>
            <p:nvPr/>
          </p:nvSpPr>
          <p:spPr>
            <a:xfrm>
              <a:off x="4748882" y="3646317"/>
              <a:ext cx="1664106" cy="898966"/>
            </a:xfrm>
            <a:prstGeom prst="rect">
              <a:avLst/>
            </a:prstGeom>
            <a:solidFill>
              <a:schemeClr val="accent1">
                <a:lumMod val="40000"/>
                <a:lumOff val="60000"/>
              </a:schemeClr>
            </a:solidFill>
          </p:spPr>
          <p:txBody>
            <a:bodyPr wrap="square" rtlCol="0">
              <a:noAutofit/>
            </a:bodyPr>
            <a:lstStyle/>
            <a:p>
              <a:pPr algn="ctr"/>
              <a:r>
                <a:rPr lang="en-US" sz="1200" u="sng" dirty="0">
                  <a:latin typeface="Calibri" panose="020F0502020204030204" pitchFamily="34" charset="0"/>
                </a:rPr>
                <a:t>Recognition</a:t>
              </a:r>
            </a:p>
            <a:p>
              <a:r>
                <a:rPr lang="en-US" sz="1200" dirty="0">
                  <a:latin typeface="Calibri" panose="020F0502020204030204" pitchFamily="34" charset="0"/>
                </a:rPr>
                <a:t>Algorithm identification and data vulnerability assessment </a:t>
              </a:r>
            </a:p>
          </p:txBody>
        </p:sp>
        <p:sp>
          <p:nvSpPr>
            <p:cNvPr id="53" name="TextBox 52"/>
            <p:cNvSpPr txBox="1"/>
            <p:nvPr/>
          </p:nvSpPr>
          <p:spPr>
            <a:xfrm>
              <a:off x="2831545" y="3646317"/>
              <a:ext cx="1664106" cy="898966"/>
            </a:xfrm>
            <a:prstGeom prst="rect">
              <a:avLst/>
            </a:prstGeom>
            <a:solidFill>
              <a:schemeClr val="accent1">
                <a:lumMod val="40000"/>
                <a:lumOff val="60000"/>
              </a:schemeClr>
            </a:solidFill>
          </p:spPr>
          <p:txBody>
            <a:bodyPr wrap="square" rtlCol="0">
              <a:noAutofit/>
            </a:bodyPr>
            <a:lstStyle/>
            <a:p>
              <a:pPr algn="ctr"/>
              <a:r>
                <a:rPr lang="en-US" sz="1200" u="sng" dirty="0">
                  <a:latin typeface="Calibri" panose="020F0502020204030204" pitchFamily="34" charset="0"/>
                </a:rPr>
                <a:t>Problem Solving</a:t>
              </a:r>
            </a:p>
            <a:p>
              <a:r>
                <a:rPr lang="en-US" sz="1200" dirty="0">
                  <a:latin typeface="Calibri" panose="020F0502020204030204" pitchFamily="34" charset="0"/>
                </a:rPr>
                <a:t>Algorithm research &amp; iterative adversarial testing cycle</a:t>
              </a:r>
            </a:p>
          </p:txBody>
        </p:sp>
      </p:grpSp>
      <p:sp>
        <p:nvSpPr>
          <p:cNvPr id="54" name="Rectangle 53"/>
          <p:cNvSpPr/>
          <p:nvPr/>
        </p:nvSpPr>
        <p:spPr>
          <a:xfrm>
            <a:off x="813676" y="3520947"/>
            <a:ext cx="7609477" cy="1115300"/>
          </a:xfrm>
          <a:prstGeom prst="rect">
            <a:avLst/>
          </a:prstGeom>
          <a:noFill/>
          <a:ln w="19050">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cxnSp>
        <p:nvCxnSpPr>
          <p:cNvPr id="56" name="Straight Arrow Connector 55"/>
          <p:cNvCxnSpPr>
            <a:cxnSpLocks/>
          </p:cNvCxnSpPr>
          <p:nvPr/>
        </p:nvCxnSpPr>
        <p:spPr>
          <a:xfrm>
            <a:off x="5099177" y="3197712"/>
            <a:ext cx="0" cy="29438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itle 9">
            <a:extLst>
              <a:ext uri="{FF2B5EF4-FFF2-40B4-BE49-F238E27FC236}">
                <a16:creationId xmlns:a16="http://schemas.microsoft.com/office/drawing/2014/main" id="{66E14EC3-7802-FD4C-81D4-C60D80101C1A}"/>
              </a:ext>
            </a:extLst>
          </p:cNvPr>
          <p:cNvSpPr>
            <a:spLocks noGrp="1"/>
          </p:cNvSpPr>
          <p:nvPr>
            <p:ph type="title"/>
          </p:nvPr>
        </p:nvSpPr>
        <p:spPr>
          <a:xfrm>
            <a:off x="930672" y="35399"/>
            <a:ext cx="7766050" cy="857250"/>
          </a:xfrm>
        </p:spPr>
        <p:txBody>
          <a:bodyPr/>
          <a:lstStyle/>
          <a:p>
            <a:r>
              <a:rPr lang="en-US" sz="2800" dirty="0"/>
              <a:t>Adversarial Agent : Biometric Warfare Officer</a:t>
            </a:r>
            <a:endParaRPr lang="en-US" dirty="0"/>
          </a:p>
        </p:txBody>
      </p:sp>
      <p:sp>
        <p:nvSpPr>
          <p:cNvPr id="36" name="Slide Number Placeholder 2">
            <a:extLst>
              <a:ext uri="{FF2B5EF4-FFF2-40B4-BE49-F238E27FC236}">
                <a16:creationId xmlns:a16="http://schemas.microsoft.com/office/drawing/2014/main" id="{BA76C5F1-164C-B344-AFB8-F6D89A845C66}"/>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20</a:t>
            </a:fld>
            <a:endParaRPr lang="en-US" dirty="0"/>
          </a:p>
        </p:txBody>
      </p:sp>
    </p:spTree>
    <p:extLst>
      <p:ext uri="{BB962C8B-B14F-4D97-AF65-F5344CB8AC3E}">
        <p14:creationId xmlns:p14="http://schemas.microsoft.com/office/powerpoint/2010/main" val="226941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F7E32A-90DC-3643-AB78-C08DE55EBC5F}"/>
              </a:ext>
            </a:extLst>
          </p:cNvPr>
          <p:cNvSpPr/>
          <p:nvPr/>
        </p:nvSpPr>
        <p:spPr>
          <a:xfrm>
            <a:off x="2765299" y="1402857"/>
            <a:ext cx="1540106" cy="408731"/>
          </a:xfrm>
          <a:prstGeom prst="rect">
            <a:avLst/>
          </a:prstGeom>
          <a:solidFill>
            <a:srgbClr val="4472C4"/>
          </a:solidFill>
          <a:ln w="12700" cap="flat" cmpd="sng" algn="ctr">
            <a:solidFill>
              <a:srgbClr val="4472C4">
                <a:shade val="50000"/>
              </a:srgbClr>
            </a:solid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Participants write code</a:t>
            </a:r>
          </a:p>
        </p:txBody>
      </p:sp>
      <p:sp>
        <p:nvSpPr>
          <p:cNvPr id="23" name="Rectangle 22">
            <a:extLst>
              <a:ext uri="{FF2B5EF4-FFF2-40B4-BE49-F238E27FC236}">
                <a16:creationId xmlns:a16="http://schemas.microsoft.com/office/drawing/2014/main" id="{39EE30E4-EC55-614C-B810-62C26BA5EADF}"/>
              </a:ext>
            </a:extLst>
          </p:cNvPr>
          <p:cNvSpPr/>
          <p:nvPr/>
        </p:nvSpPr>
        <p:spPr>
          <a:xfrm>
            <a:off x="4857777" y="1404393"/>
            <a:ext cx="1532498" cy="405658"/>
          </a:xfrm>
          <a:prstGeom prst="rect">
            <a:avLst/>
          </a:prstGeom>
          <a:solidFill>
            <a:srgbClr val="4472C4"/>
          </a:solidFill>
          <a:ln w="12700" cap="flat" cmpd="sng" algn="ctr">
            <a:solidFill>
              <a:srgbClr val="4472C4">
                <a:shade val="50000"/>
              </a:srgbClr>
            </a:solid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Participants execute code</a:t>
            </a:r>
          </a:p>
        </p:txBody>
      </p:sp>
      <p:sp>
        <p:nvSpPr>
          <p:cNvPr id="24" name="Rectangle 23">
            <a:extLst>
              <a:ext uri="{FF2B5EF4-FFF2-40B4-BE49-F238E27FC236}">
                <a16:creationId xmlns:a16="http://schemas.microsoft.com/office/drawing/2014/main" id="{CA1EB235-1714-274F-883E-3E07B967617E}"/>
              </a:ext>
            </a:extLst>
          </p:cNvPr>
          <p:cNvSpPr/>
          <p:nvPr/>
        </p:nvSpPr>
        <p:spPr>
          <a:xfrm>
            <a:off x="4860798" y="1945639"/>
            <a:ext cx="1532498" cy="591993"/>
          </a:xfrm>
          <a:prstGeom prst="rect">
            <a:avLst/>
          </a:prstGeom>
          <a:solidFill>
            <a:srgbClr val="ED7D31">
              <a:lumMod val="75000"/>
            </a:srgbClr>
          </a:solidFill>
          <a:ln w="12700" cap="flat" cmpd="sng" algn="ctr">
            <a:no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Agent tests attacks on participant code</a:t>
            </a:r>
          </a:p>
        </p:txBody>
      </p:sp>
      <p:sp>
        <p:nvSpPr>
          <p:cNvPr id="25" name="Rectangle 24">
            <a:extLst>
              <a:ext uri="{FF2B5EF4-FFF2-40B4-BE49-F238E27FC236}">
                <a16:creationId xmlns:a16="http://schemas.microsoft.com/office/drawing/2014/main" id="{70E720C9-47B2-B544-84FB-D78A55A8DFEA}"/>
              </a:ext>
            </a:extLst>
          </p:cNvPr>
          <p:cNvSpPr/>
          <p:nvPr/>
        </p:nvSpPr>
        <p:spPr>
          <a:xfrm>
            <a:off x="6942647" y="1400265"/>
            <a:ext cx="1532498" cy="413915"/>
          </a:xfrm>
          <a:prstGeom prst="rect">
            <a:avLst/>
          </a:prstGeom>
          <a:solidFill>
            <a:srgbClr val="4472C4"/>
          </a:solidFill>
          <a:ln w="12700" cap="flat" cmpd="sng" algn="ctr">
            <a:solidFill>
              <a:srgbClr val="4472C4">
                <a:shade val="50000"/>
              </a:srgbClr>
            </a:solid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Participant submits results</a:t>
            </a:r>
          </a:p>
        </p:txBody>
      </p:sp>
      <p:sp>
        <p:nvSpPr>
          <p:cNvPr id="26" name="Rectangle 25">
            <a:extLst>
              <a:ext uri="{FF2B5EF4-FFF2-40B4-BE49-F238E27FC236}">
                <a16:creationId xmlns:a16="http://schemas.microsoft.com/office/drawing/2014/main" id="{74AFB47A-F62C-6444-BC3D-084CE517755D}"/>
              </a:ext>
            </a:extLst>
          </p:cNvPr>
          <p:cNvSpPr/>
          <p:nvPr/>
        </p:nvSpPr>
        <p:spPr>
          <a:xfrm>
            <a:off x="4857777" y="2645719"/>
            <a:ext cx="1535519" cy="591993"/>
          </a:xfrm>
          <a:prstGeom prst="rect">
            <a:avLst/>
          </a:prstGeom>
          <a:solidFill>
            <a:srgbClr val="ED7D31">
              <a:lumMod val="75000"/>
            </a:srgbClr>
          </a:solidFill>
          <a:ln w="12700" cap="flat" cmpd="sng" algn="ctr">
            <a:no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Agent reports results to participant</a:t>
            </a:r>
          </a:p>
        </p:txBody>
      </p:sp>
      <p:sp>
        <p:nvSpPr>
          <p:cNvPr id="27" name="Rectangle 26">
            <a:extLst>
              <a:ext uri="{FF2B5EF4-FFF2-40B4-BE49-F238E27FC236}">
                <a16:creationId xmlns:a16="http://schemas.microsoft.com/office/drawing/2014/main" id="{D5DC3749-C3E9-3C4D-A121-752830FBAF23}"/>
              </a:ext>
            </a:extLst>
          </p:cNvPr>
          <p:cNvSpPr/>
          <p:nvPr/>
        </p:nvSpPr>
        <p:spPr>
          <a:xfrm>
            <a:off x="672821" y="1402857"/>
            <a:ext cx="1540106" cy="408731"/>
          </a:xfrm>
          <a:prstGeom prst="rect">
            <a:avLst/>
          </a:prstGeom>
          <a:solidFill>
            <a:srgbClr val="4472C4"/>
          </a:solidFill>
          <a:ln w="12700" cap="flat" cmpd="sng" algn="ctr">
            <a:solidFill>
              <a:srgbClr val="4472C4">
                <a:shade val="50000"/>
              </a:srgbClr>
            </a:solid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Participants plan / brainstorm</a:t>
            </a:r>
          </a:p>
        </p:txBody>
      </p:sp>
      <p:sp>
        <p:nvSpPr>
          <p:cNvPr id="28" name="Rectangle 27">
            <a:extLst>
              <a:ext uri="{FF2B5EF4-FFF2-40B4-BE49-F238E27FC236}">
                <a16:creationId xmlns:a16="http://schemas.microsoft.com/office/drawing/2014/main" id="{B8429BD4-32CF-EB47-ABE7-474B03FD7FA6}"/>
              </a:ext>
            </a:extLst>
          </p:cNvPr>
          <p:cNvSpPr/>
          <p:nvPr/>
        </p:nvSpPr>
        <p:spPr>
          <a:xfrm>
            <a:off x="1719060" y="2126340"/>
            <a:ext cx="1540106" cy="465335"/>
          </a:xfrm>
          <a:prstGeom prst="rect">
            <a:avLst/>
          </a:prstGeom>
          <a:solidFill>
            <a:srgbClr val="4472C4"/>
          </a:solidFill>
          <a:ln w="12700" cap="flat" cmpd="sng" algn="ctr">
            <a:solidFill>
              <a:srgbClr val="4472C4">
                <a:shade val="50000"/>
              </a:srgbClr>
            </a:solidFill>
            <a:prstDash val="solid"/>
            <a:miter lim="800000"/>
          </a:ln>
          <a:effectLst/>
        </p:spPr>
        <p:txBody>
          <a:bodyPr lIns="0" tIns="0" rIns="0" bIns="0" rtlCol="0" anchor="ctr"/>
          <a:lstStyle/>
          <a:p>
            <a:pPr algn="ctr" defTabSz="685800">
              <a:defRPr/>
            </a:pPr>
            <a:r>
              <a:rPr lang="en-US" sz="1400" kern="0" dirty="0">
                <a:solidFill>
                  <a:prstClr val="white"/>
                </a:solidFill>
                <a:latin typeface="Calibri" panose="020F0502020204030204" pitchFamily="34" charset="0"/>
              </a:rPr>
              <a:t>Participant/Agent chat</a:t>
            </a:r>
          </a:p>
        </p:txBody>
      </p:sp>
      <p:sp>
        <p:nvSpPr>
          <p:cNvPr id="50" name="TextBox 49">
            <a:extLst>
              <a:ext uri="{FF2B5EF4-FFF2-40B4-BE49-F238E27FC236}">
                <a16:creationId xmlns:a16="http://schemas.microsoft.com/office/drawing/2014/main" id="{938D8494-ACA2-BA4D-A1B7-38A88B3DA137}"/>
              </a:ext>
            </a:extLst>
          </p:cNvPr>
          <p:cNvSpPr txBox="1"/>
          <p:nvPr/>
        </p:nvSpPr>
        <p:spPr>
          <a:xfrm>
            <a:off x="672821" y="3104326"/>
            <a:ext cx="8169031" cy="1661993"/>
          </a:xfrm>
          <a:prstGeom prst="rect">
            <a:avLst/>
          </a:prstGeom>
          <a:noFill/>
        </p:spPr>
        <p:txBody>
          <a:bodyPr wrap="square" rtlCol="0">
            <a:spAutoFit/>
          </a:bodyPr>
          <a:lstStyle/>
          <a:p>
            <a:pPr defTabSz="685800"/>
            <a:r>
              <a:rPr lang="en-US" sz="1600" dirty="0">
                <a:solidFill>
                  <a:prstClr val="black"/>
                </a:solidFill>
                <a:latin typeface="Calibri" panose="020F0502020204030204" pitchFamily="34" charset="0"/>
              </a:rPr>
              <a:t>Decision Making</a:t>
            </a:r>
          </a:p>
          <a:p>
            <a:pPr marL="214313" indent="-214313" defTabSz="685800">
              <a:buFont typeface="Arial" panose="020B0604020202020204" pitchFamily="34" charset="0"/>
              <a:buChar char="•"/>
            </a:pPr>
            <a:r>
              <a:rPr lang="en-US" sz="1400" dirty="0">
                <a:solidFill>
                  <a:prstClr val="black"/>
                </a:solidFill>
                <a:latin typeface="Calibri" panose="020F0502020204030204" pitchFamily="34" charset="0"/>
              </a:rPr>
              <a:t>Test adversarial signals by using altered data file with same training data and new adversarial test dataset.</a:t>
            </a:r>
          </a:p>
          <a:p>
            <a:pPr marL="214313" indent="-214313" defTabSz="685800">
              <a:buFont typeface="Arial" panose="020B0604020202020204" pitchFamily="34" charset="0"/>
              <a:buChar char="•"/>
            </a:pPr>
            <a:r>
              <a:rPr lang="en-US" sz="1400" dirty="0">
                <a:solidFill>
                  <a:prstClr val="black"/>
                </a:solidFill>
                <a:latin typeface="Calibri" panose="020F0502020204030204" pitchFamily="34" charset="0"/>
              </a:rPr>
              <a:t>Allows testing multiple types of adversarial signals at once</a:t>
            </a:r>
          </a:p>
          <a:p>
            <a:pPr defTabSz="685800"/>
            <a:r>
              <a:rPr lang="en-US" sz="1600" dirty="0">
                <a:solidFill>
                  <a:prstClr val="black"/>
                </a:solidFill>
                <a:latin typeface="Calibri" panose="020F0502020204030204" pitchFamily="34" charset="0"/>
              </a:rPr>
              <a:t>Example Conditions</a:t>
            </a:r>
          </a:p>
          <a:p>
            <a:pPr marL="214313" indent="-214313" defTabSz="685800">
              <a:buFont typeface="Arial" panose="020B0604020202020204" pitchFamily="34" charset="0"/>
              <a:buChar char="•"/>
            </a:pPr>
            <a:r>
              <a:rPr lang="en-US" sz="1400" dirty="0">
                <a:solidFill>
                  <a:prstClr val="black"/>
                </a:solidFill>
                <a:latin typeface="Calibri" panose="020F0502020204030204" pitchFamily="34" charset="0"/>
              </a:rPr>
              <a:t>If the reduction in accuracy is greater than 1/4 </a:t>
            </a:r>
          </a:p>
          <a:p>
            <a:pPr marL="214313" indent="-214313" defTabSz="685800">
              <a:buFont typeface="Arial" panose="020B0604020202020204" pitchFamily="34" charset="0"/>
              <a:buChar char="•"/>
            </a:pPr>
            <a:r>
              <a:rPr lang="en-US" sz="1400" dirty="0">
                <a:solidFill>
                  <a:prstClr val="black"/>
                </a:solidFill>
                <a:latin typeface="Calibri" panose="020F0502020204030204" pitchFamily="34" charset="0"/>
              </a:rPr>
              <a:t>If we have not told them about the specific type of vulnerability in &gt; 1 day</a:t>
            </a:r>
          </a:p>
          <a:p>
            <a:pPr defTabSz="685800"/>
            <a:r>
              <a:rPr lang="en-US" sz="1400" dirty="0">
                <a:solidFill>
                  <a:prstClr val="black"/>
                </a:solidFill>
                <a:latin typeface="Calibri" panose="020F0502020204030204" pitchFamily="34" charset="0"/>
              </a:rPr>
              <a:t>Message indicates attack type, effect size, links to helpful websites so participants can improve.</a:t>
            </a:r>
          </a:p>
        </p:txBody>
      </p:sp>
      <p:cxnSp>
        <p:nvCxnSpPr>
          <p:cNvPr id="58" name="Straight Arrow Connector 57"/>
          <p:cNvCxnSpPr>
            <a:cxnSpLocks/>
            <a:stCxn id="27" idx="3"/>
            <a:endCxn id="22" idx="1"/>
          </p:cNvCxnSpPr>
          <p:nvPr/>
        </p:nvCxnSpPr>
        <p:spPr>
          <a:xfrm>
            <a:off x="2212927" y="1607223"/>
            <a:ext cx="5523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p:cNvCxnSpPr>
            <a:cxnSpLocks/>
            <a:stCxn id="22" idx="3"/>
          </p:cNvCxnSpPr>
          <p:nvPr/>
        </p:nvCxnSpPr>
        <p:spPr>
          <a:xfrm>
            <a:off x="4305405" y="1607223"/>
            <a:ext cx="5523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p:cNvCxnSpPr>
            <a:cxnSpLocks/>
            <a:stCxn id="23" idx="3"/>
            <a:endCxn id="25" idx="1"/>
          </p:cNvCxnSpPr>
          <p:nvPr/>
        </p:nvCxnSpPr>
        <p:spPr>
          <a:xfrm>
            <a:off x="6390275" y="1607222"/>
            <a:ext cx="55237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p:cNvCxnSpPr>
            <a:cxnSpLocks/>
            <a:stCxn id="23" idx="2"/>
            <a:endCxn id="24" idx="0"/>
          </p:cNvCxnSpPr>
          <p:nvPr/>
        </p:nvCxnSpPr>
        <p:spPr>
          <a:xfrm>
            <a:off x="5624026" y="1810051"/>
            <a:ext cx="3021" cy="135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p:cNvCxnSpPr>
            <a:cxnSpLocks/>
            <a:stCxn id="24" idx="2"/>
            <a:endCxn id="26" idx="0"/>
          </p:cNvCxnSpPr>
          <p:nvPr/>
        </p:nvCxnSpPr>
        <p:spPr>
          <a:xfrm flipH="1">
            <a:off x="5625537" y="2537632"/>
            <a:ext cx="1510" cy="108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Elbow Connector 69"/>
          <p:cNvCxnSpPr>
            <a:cxnSpLocks/>
            <a:stCxn id="25" idx="0"/>
            <a:endCxn id="27" idx="0"/>
          </p:cNvCxnSpPr>
          <p:nvPr/>
        </p:nvCxnSpPr>
        <p:spPr>
          <a:xfrm rot="16200000" flipH="1" flipV="1">
            <a:off x="4574589" y="-1731450"/>
            <a:ext cx="2592" cy="6266022"/>
          </a:xfrm>
          <a:prstGeom prst="bentConnector3">
            <a:avLst>
              <a:gd name="adj1" fmla="val -8819444"/>
            </a:avLst>
          </a:prstGeom>
          <a:ln>
            <a:tailEnd type="triangle"/>
          </a:ln>
        </p:spPr>
        <p:style>
          <a:lnRef idx="2">
            <a:schemeClr val="dk1"/>
          </a:lnRef>
          <a:fillRef idx="0">
            <a:schemeClr val="dk1"/>
          </a:fillRef>
          <a:effectRef idx="1">
            <a:schemeClr val="dk1"/>
          </a:effectRef>
          <a:fontRef idx="minor">
            <a:schemeClr val="tx1"/>
          </a:fontRef>
        </p:style>
      </p:cxnSp>
      <p:cxnSp>
        <p:nvCxnSpPr>
          <p:cNvPr id="71" name="Elbow Connector 70"/>
          <p:cNvCxnSpPr>
            <a:cxnSpLocks/>
            <a:stCxn id="26" idx="1"/>
            <a:endCxn id="28" idx="2"/>
          </p:cNvCxnSpPr>
          <p:nvPr/>
        </p:nvCxnSpPr>
        <p:spPr>
          <a:xfrm rot="10800000">
            <a:off x="2489113" y="2591676"/>
            <a:ext cx="2368664" cy="35004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p:cNvCxnSpPr>
            <a:cxnSpLocks/>
          </p:cNvCxnSpPr>
          <p:nvPr/>
        </p:nvCxnSpPr>
        <p:spPr>
          <a:xfrm>
            <a:off x="2984883" y="1810051"/>
            <a:ext cx="0" cy="31628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p:cNvCxnSpPr>
            <a:cxnSpLocks/>
          </p:cNvCxnSpPr>
          <p:nvPr/>
        </p:nvCxnSpPr>
        <p:spPr>
          <a:xfrm>
            <a:off x="1945007" y="1810224"/>
            <a:ext cx="0" cy="31611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 name="Title 6">
            <a:extLst>
              <a:ext uri="{FF2B5EF4-FFF2-40B4-BE49-F238E27FC236}">
                <a16:creationId xmlns:a16="http://schemas.microsoft.com/office/drawing/2014/main" id="{54F46574-6DFE-FD46-8F65-AF0B59D0A220}"/>
              </a:ext>
            </a:extLst>
          </p:cNvPr>
          <p:cNvSpPr>
            <a:spLocks noGrp="1"/>
          </p:cNvSpPr>
          <p:nvPr>
            <p:ph type="title" idx="4294967295"/>
          </p:nvPr>
        </p:nvSpPr>
        <p:spPr>
          <a:xfrm>
            <a:off x="930672" y="35399"/>
            <a:ext cx="7766050" cy="857250"/>
          </a:xfrm>
        </p:spPr>
        <p:txBody>
          <a:bodyPr/>
          <a:lstStyle/>
          <a:p>
            <a:r>
              <a:rPr lang="en-US" sz="2800" dirty="0"/>
              <a:t>The Participant – Agent – Platform Workflow</a:t>
            </a:r>
            <a:endParaRPr lang="en-US" dirty="0"/>
          </a:p>
        </p:txBody>
      </p:sp>
      <p:sp>
        <p:nvSpPr>
          <p:cNvPr id="29" name="Slide Number Placeholder 2">
            <a:extLst>
              <a:ext uri="{FF2B5EF4-FFF2-40B4-BE49-F238E27FC236}">
                <a16:creationId xmlns:a16="http://schemas.microsoft.com/office/drawing/2014/main" id="{A4573651-5ED3-0E49-ADF1-EEF9BDD201A1}"/>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21</a:t>
            </a:fld>
            <a:endParaRPr lang="en-US" dirty="0"/>
          </a:p>
        </p:txBody>
      </p:sp>
    </p:spTree>
    <p:extLst>
      <p:ext uri="{BB962C8B-B14F-4D97-AF65-F5344CB8AC3E}">
        <p14:creationId xmlns:p14="http://schemas.microsoft.com/office/powerpoint/2010/main" val="212815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3A85A-4008-AC4E-8FCD-A766CDED3021}"/>
              </a:ext>
            </a:extLst>
          </p:cNvPr>
          <p:cNvSpPr>
            <a:spLocks noGrp="1"/>
          </p:cNvSpPr>
          <p:nvPr>
            <p:ph type="title"/>
          </p:nvPr>
        </p:nvSpPr>
        <p:spPr/>
        <p:txBody>
          <a:bodyPr/>
          <a:lstStyle/>
          <a:p>
            <a:r>
              <a:rPr lang="en-US" dirty="0"/>
              <a:t>Agenda</a:t>
            </a:r>
          </a:p>
        </p:txBody>
      </p:sp>
      <p:sp>
        <p:nvSpPr>
          <p:cNvPr id="8" name="Slide Number Placeholder 2">
            <a:extLst>
              <a:ext uri="{FF2B5EF4-FFF2-40B4-BE49-F238E27FC236}">
                <a16:creationId xmlns:a16="http://schemas.microsoft.com/office/drawing/2014/main" id="{E9773A0A-82A0-2744-8736-D58BF3B5042F}"/>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22</a:t>
            </a:fld>
            <a:endParaRPr lang="en-US" dirty="0"/>
          </a:p>
        </p:txBody>
      </p:sp>
      <p:sp>
        <p:nvSpPr>
          <p:cNvPr id="4" name="TextBox 3">
            <a:extLst>
              <a:ext uri="{FF2B5EF4-FFF2-40B4-BE49-F238E27FC236}">
                <a16:creationId xmlns:a16="http://schemas.microsoft.com/office/drawing/2014/main" id="{0E253DC1-599D-6E44-82F9-40B5E3452FB9}"/>
              </a:ext>
            </a:extLst>
          </p:cNvPr>
          <p:cNvSpPr txBox="1"/>
          <p:nvPr/>
        </p:nvSpPr>
        <p:spPr>
          <a:xfrm>
            <a:off x="1472665" y="1251284"/>
            <a:ext cx="613717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rPr>
              <a:t>Project Alloy &amp; Human Machine Teaming</a:t>
            </a:r>
          </a:p>
          <a:p>
            <a:pPr marL="285750" indent="-285750">
              <a:buFont typeface="Arial" panose="020B0604020202020204" pitchFamily="34" charset="0"/>
              <a:buChar char="•"/>
            </a:pPr>
            <a:r>
              <a:rPr lang="en-US" sz="2000" dirty="0">
                <a:latin typeface="Calibri" panose="020F0502020204030204" pitchFamily="34" charset="0"/>
              </a:rPr>
              <a:t>The Technical Approach</a:t>
            </a:r>
          </a:p>
          <a:p>
            <a:pPr marL="742950" lvl="1" indent="-285750">
              <a:buFont typeface="Arial" panose="020B0604020202020204" pitchFamily="34" charset="0"/>
              <a:buChar char="•"/>
            </a:pPr>
            <a:r>
              <a:rPr lang="en-US" sz="2000" dirty="0">
                <a:latin typeface="Calibri" panose="020F0502020204030204" pitchFamily="34" charset="0"/>
              </a:rPr>
              <a:t>Experimental Setup</a:t>
            </a:r>
          </a:p>
          <a:p>
            <a:pPr marL="742950" lvl="1" indent="-285750">
              <a:buFont typeface="Arial" panose="020B0604020202020204" pitchFamily="34" charset="0"/>
              <a:buChar char="•"/>
            </a:pPr>
            <a:r>
              <a:rPr lang="en-US" sz="2000" dirty="0">
                <a:latin typeface="Calibri" panose="020F0502020204030204" pitchFamily="34" charset="0"/>
              </a:rPr>
              <a:t>Instrumented Workspace</a:t>
            </a:r>
          </a:p>
          <a:p>
            <a:pPr marL="742950" lvl="1" indent="-285750">
              <a:buFont typeface="Arial" panose="020B0604020202020204" pitchFamily="34" charset="0"/>
              <a:buChar char="•"/>
            </a:pPr>
            <a:r>
              <a:rPr lang="en-US" sz="2000" dirty="0">
                <a:latin typeface="Calibri" panose="020F0502020204030204" pitchFamily="34" charset="0"/>
              </a:rPr>
              <a:t>AI Teammates</a:t>
            </a:r>
          </a:p>
          <a:p>
            <a:pPr marL="285750" indent="-285750">
              <a:buFont typeface="Arial" panose="020B0604020202020204" pitchFamily="34" charset="0"/>
              <a:buChar char="•"/>
            </a:pPr>
            <a:r>
              <a:rPr lang="en-US" sz="2000" b="1" dirty="0">
                <a:latin typeface="Calibri" panose="020F0502020204030204" pitchFamily="34" charset="0"/>
              </a:rPr>
              <a:t>Measuring human machine teamwork</a:t>
            </a:r>
          </a:p>
          <a:p>
            <a:pPr marL="285750" indent="-285750">
              <a:buFont typeface="Arial" panose="020B0604020202020204" pitchFamily="34" charset="0"/>
              <a:buChar char="•"/>
            </a:pPr>
            <a:r>
              <a:rPr lang="en-US" sz="2000" dirty="0">
                <a:latin typeface="Calibri" panose="020F0502020204030204" pitchFamily="34" charset="0"/>
              </a:rPr>
              <a:t>Intro to the meta-Kaggle dataset</a:t>
            </a:r>
          </a:p>
          <a:p>
            <a:pPr marL="285750" indent="-285750">
              <a:buFont typeface="Arial" panose="020B0604020202020204" pitchFamily="34" charset="0"/>
              <a:buChar char="•"/>
            </a:pPr>
            <a:r>
              <a:rPr lang="en-US" sz="2000" dirty="0">
                <a:latin typeface="Calibri" panose="020F0502020204030204" pitchFamily="34" charset="0"/>
              </a:rPr>
              <a:t>Code demo</a:t>
            </a:r>
          </a:p>
        </p:txBody>
      </p:sp>
    </p:spTree>
    <p:extLst>
      <p:ext uri="{BB962C8B-B14F-4D97-AF65-F5344CB8AC3E}">
        <p14:creationId xmlns:p14="http://schemas.microsoft.com/office/powerpoint/2010/main" val="4203400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309044226"/>
              </p:ext>
            </p:extLst>
          </p:nvPr>
        </p:nvGraphicFramePr>
        <p:xfrm>
          <a:off x="393033" y="1116870"/>
          <a:ext cx="8357934" cy="3413968"/>
        </p:xfrm>
        <a:graphic>
          <a:graphicData uri="http://schemas.openxmlformats.org/drawingml/2006/table">
            <a:tbl>
              <a:tblPr firstRow="1" bandRow="1">
                <a:tableStyleId>{5C22544A-7EE6-4342-B048-85BDC9FD1C3A}</a:tableStyleId>
              </a:tblPr>
              <a:tblGrid>
                <a:gridCol w="1992113">
                  <a:extLst>
                    <a:ext uri="{9D8B030D-6E8A-4147-A177-3AD203B41FA5}">
                      <a16:colId xmlns:a16="http://schemas.microsoft.com/office/drawing/2014/main" val="20000"/>
                    </a:ext>
                  </a:extLst>
                </a:gridCol>
                <a:gridCol w="1796608">
                  <a:extLst>
                    <a:ext uri="{9D8B030D-6E8A-4147-A177-3AD203B41FA5}">
                      <a16:colId xmlns:a16="http://schemas.microsoft.com/office/drawing/2014/main" val="20001"/>
                    </a:ext>
                  </a:extLst>
                </a:gridCol>
                <a:gridCol w="2553846">
                  <a:extLst>
                    <a:ext uri="{9D8B030D-6E8A-4147-A177-3AD203B41FA5}">
                      <a16:colId xmlns:a16="http://schemas.microsoft.com/office/drawing/2014/main" val="20002"/>
                    </a:ext>
                  </a:extLst>
                </a:gridCol>
                <a:gridCol w="2015367">
                  <a:extLst>
                    <a:ext uri="{9D8B030D-6E8A-4147-A177-3AD203B41FA5}">
                      <a16:colId xmlns:a16="http://schemas.microsoft.com/office/drawing/2014/main" val="20003"/>
                    </a:ext>
                  </a:extLst>
                </a:gridCol>
              </a:tblGrid>
              <a:tr h="457200">
                <a:tc gridSpan="4">
                  <a:txBody>
                    <a:bodyPr/>
                    <a:lstStyle/>
                    <a:p>
                      <a:pPr algn="ctr"/>
                      <a:r>
                        <a:rPr lang="en-US" sz="1600" b="0" i="0" dirty="0">
                          <a:latin typeface="Calibri" panose="020F0502020204030204" pitchFamily="34" charset="0"/>
                        </a:rPr>
                        <a:t>Experimental</a:t>
                      </a:r>
                      <a:r>
                        <a:rPr lang="en-US" sz="1600" b="0" i="0" baseline="0" dirty="0">
                          <a:latin typeface="Calibri" panose="020F0502020204030204" pitchFamily="34" charset="0"/>
                        </a:rPr>
                        <a:t> Measures Produce Data Available to Machine Agents (MAs)</a:t>
                      </a:r>
                      <a:endParaRPr lang="en-US" sz="1600" b="0" i="0" dirty="0">
                        <a:latin typeface="Calibri" panose="020F0502020204030204" pitchFamily="34" charset="0"/>
                      </a:endParaRPr>
                    </a:p>
                  </a:txBody>
                  <a:tcPr marL="68580" marR="68580" marT="34290" marB="3429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6834">
                <a:tc>
                  <a:txBody>
                    <a:bodyPr/>
                    <a:lstStyle/>
                    <a:p>
                      <a:pPr algn="ctr"/>
                      <a:r>
                        <a:rPr lang="en-US" sz="1400" b="0" i="0" dirty="0">
                          <a:solidFill>
                            <a:schemeClr val="bg1"/>
                          </a:solidFill>
                          <a:latin typeface="Calibri" panose="020F0502020204030204" pitchFamily="34" charset="0"/>
                        </a:rPr>
                        <a:t>In</a:t>
                      </a:r>
                      <a:r>
                        <a:rPr lang="en-US" sz="1400" b="0" i="0" baseline="0" dirty="0">
                          <a:solidFill>
                            <a:schemeClr val="bg1"/>
                          </a:solidFill>
                          <a:latin typeface="Calibri" panose="020F0502020204030204" pitchFamily="34" charset="0"/>
                        </a:rPr>
                        <a:t> Situ </a:t>
                      </a:r>
                    </a:p>
                    <a:p>
                      <a:pPr algn="ctr"/>
                      <a:r>
                        <a:rPr lang="en-US" sz="1400" b="0" i="0" baseline="0" dirty="0">
                          <a:solidFill>
                            <a:schemeClr val="bg1"/>
                          </a:solidFill>
                          <a:latin typeface="Calibri" panose="020F0502020204030204" pitchFamily="34" charset="0"/>
                        </a:rPr>
                        <a:t>(Time-Series)</a:t>
                      </a:r>
                      <a:endParaRPr lang="en-US" sz="1400" dirty="0">
                        <a:solidFill>
                          <a:schemeClr val="bg1"/>
                        </a:solidFill>
                      </a:endParaRPr>
                    </a:p>
                  </a:txBody>
                  <a:tcPr marL="68580" marR="68580" marT="34290" marB="34290" anchor="ctr">
                    <a:solidFill>
                      <a:srgbClr val="1118FF"/>
                    </a:solidFill>
                  </a:tcPr>
                </a:tc>
                <a:tc>
                  <a:txBody>
                    <a:bodyPr/>
                    <a:lstStyle/>
                    <a:p>
                      <a:pPr algn="ctr"/>
                      <a:r>
                        <a:rPr lang="en-US" sz="1400" b="0" i="0" dirty="0">
                          <a:solidFill>
                            <a:schemeClr val="bg1"/>
                          </a:solidFill>
                          <a:latin typeface="Calibri" panose="020F0502020204030204" pitchFamily="34" charset="0"/>
                        </a:rPr>
                        <a:t>Communication</a:t>
                      </a:r>
                    </a:p>
                  </a:txBody>
                  <a:tcPr marL="68580" marR="68580" marT="34290" marB="34290" anchor="ctr">
                    <a:solidFill>
                      <a:srgbClr val="1118FF"/>
                    </a:solidFill>
                  </a:tcPr>
                </a:tc>
                <a:tc>
                  <a:txBody>
                    <a:bodyPr/>
                    <a:lstStyle/>
                    <a:p>
                      <a:pPr algn="ctr"/>
                      <a:r>
                        <a:rPr lang="en-US" sz="1400" b="0" i="0" dirty="0">
                          <a:solidFill>
                            <a:schemeClr val="bg1"/>
                          </a:solidFill>
                          <a:latin typeface="Calibri" panose="020F0502020204030204" pitchFamily="34" charset="0"/>
                        </a:rPr>
                        <a:t>Performance and Productivity</a:t>
                      </a:r>
                      <a:r>
                        <a:rPr lang="en-US" sz="1400" b="0" i="0" baseline="0" dirty="0">
                          <a:solidFill>
                            <a:schemeClr val="bg1"/>
                          </a:solidFill>
                          <a:latin typeface="Calibri" panose="020F0502020204030204" pitchFamily="34" charset="0"/>
                        </a:rPr>
                        <a:t> </a:t>
                      </a:r>
                    </a:p>
                    <a:p>
                      <a:pPr algn="ctr"/>
                      <a:r>
                        <a:rPr lang="en-US" sz="1400" b="0" i="0" dirty="0">
                          <a:solidFill>
                            <a:schemeClr val="bg1"/>
                          </a:solidFill>
                          <a:latin typeface="Calibri" panose="020F0502020204030204" pitchFamily="34" charset="0"/>
                        </a:rPr>
                        <a:t>(Time-Series)</a:t>
                      </a:r>
                    </a:p>
                  </a:txBody>
                  <a:tcPr marL="68580" marR="68580" marT="34290" marB="34290" anchor="ctr">
                    <a:solidFill>
                      <a:srgbClr val="1118FF"/>
                    </a:solidFill>
                  </a:tcPr>
                </a:tc>
                <a:tc>
                  <a:txBody>
                    <a:bodyPr/>
                    <a:lstStyle/>
                    <a:p>
                      <a:pPr algn="ctr"/>
                      <a:r>
                        <a:rPr lang="en-US" sz="1400" b="0" i="0" dirty="0">
                          <a:solidFill>
                            <a:schemeClr val="bg1"/>
                          </a:solidFill>
                          <a:latin typeface="Calibri" panose="020F0502020204030204" pitchFamily="34" charset="0"/>
                        </a:rPr>
                        <a:t>Subjective </a:t>
                      </a:r>
                    </a:p>
                    <a:p>
                      <a:pPr algn="ctr"/>
                      <a:r>
                        <a:rPr lang="en-US" sz="1400" b="0" i="0" dirty="0">
                          <a:solidFill>
                            <a:schemeClr val="bg1"/>
                          </a:solidFill>
                          <a:latin typeface="Calibri" panose="020F0502020204030204" pitchFamily="34" charset="0"/>
                        </a:rPr>
                        <a:t>(Intake, Diary)</a:t>
                      </a:r>
                    </a:p>
                  </a:txBody>
                  <a:tcPr marL="68580" marR="68580" marT="34290" marB="34290" anchor="ctr">
                    <a:solidFill>
                      <a:srgbClr val="1118FF"/>
                    </a:solidFill>
                  </a:tcPr>
                </a:tc>
                <a:extLst>
                  <a:ext uri="{0D108BD9-81ED-4DB2-BD59-A6C34878D82A}">
                    <a16:rowId xmlns:a16="http://schemas.microsoft.com/office/drawing/2014/main" val="10001"/>
                  </a:ext>
                </a:extLst>
              </a:tr>
              <a:tr h="617220">
                <a:tc>
                  <a:txBody>
                    <a:bodyPr/>
                    <a:lstStyle/>
                    <a:p>
                      <a:r>
                        <a:rPr lang="en-US" sz="1100" b="0" i="0" dirty="0">
                          <a:latin typeface="Calibri" panose="020F0502020204030204" pitchFamily="34" charset="0"/>
                        </a:rPr>
                        <a:t>Workflow: Temporal, sequential </a:t>
                      </a:r>
                      <a:r>
                        <a:rPr lang="en-US" sz="1100" b="0" dirty="0"/>
                        <a:t>dependencies between</a:t>
                      </a:r>
                      <a:r>
                        <a:rPr lang="en-US" sz="1100" b="0" baseline="0" dirty="0"/>
                        <a:t> interface features.</a:t>
                      </a:r>
                      <a:endParaRPr lang="en-US" sz="1100" dirty="0"/>
                    </a:p>
                  </a:txBody>
                  <a:tcPr marL="68580" marR="68580" marT="34290" marB="34290" anchor="ctr"/>
                </a:tc>
                <a:tc>
                  <a:txBody>
                    <a:bodyPr/>
                    <a:lstStyle/>
                    <a:p>
                      <a:r>
                        <a:rPr lang="en-US" sz="1100" b="0" i="0" dirty="0">
                          <a:latin typeface="Calibri" panose="020F0502020204030204" pitchFamily="34" charset="0"/>
                        </a:rPr>
                        <a:t>Frequency</a:t>
                      </a:r>
                      <a:r>
                        <a:rPr lang="en-US" sz="1100" b="0" i="0" baseline="0" dirty="0">
                          <a:latin typeface="Calibri" panose="020F0502020204030204" pitchFamily="34" charset="0"/>
                        </a:rPr>
                        <a:t>: # of messages posted</a:t>
                      </a:r>
                      <a:r>
                        <a:rPr lang="en-US" sz="1100" b="0" i="0" dirty="0">
                          <a:latin typeface="Calibri" panose="020F0502020204030204" pitchFamily="34" charset="0"/>
                        </a:rPr>
                        <a:t> </a:t>
                      </a:r>
                    </a:p>
                  </a:txBody>
                  <a:tcPr marL="68580" marR="68580" marT="34290" marB="34290" anchor="ctr"/>
                </a:tc>
                <a:tc>
                  <a:txBody>
                    <a:bodyPr/>
                    <a:lstStyle/>
                    <a:p>
                      <a:r>
                        <a:rPr lang="en-US" sz="1100" b="0" i="0" dirty="0">
                          <a:latin typeface="Calibri" panose="020F0502020204030204" pitchFamily="34" charset="0"/>
                        </a:rPr>
                        <a:t>Code “Smell”: Indicators of reusable code—nesting</a:t>
                      </a:r>
                      <a:r>
                        <a:rPr lang="en-US" sz="1100" b="0" i="0" baseline="0" dirty="0">
                          <a:latin typeface="Calibri" panose="020F0502020204030204" pitchFamily="34" charset="0"/>
                        </a:rPr>
                        <a:t> depth, block size, line length, unused code.</a:t>
                      </a:r>
                      <a:endParaRPr lang="en-US" sz="1100" b="0" dirty="0"/>
                    </a:p>
                  </a:txBody>
                  <a:tcPr marL="68580" marR="68580" marT="34290" marB="34290" anchor="ctr"/>
                </a:tc>
                <a:tc>
                  <a:txBody>
                    <a:bodyPr/>
                    <a:lstStyle/>
                    <a:p>
                      <a:r>
                        <a:rPr lang="en-US" sz="1100" b="0" i="0" dirty="0">
                          <a:latin typeface="Calibri" panose="020F0502020204030204" pitchFamily="34" charset="0"/>
                        </a:rPr>
                        <a:t>Personality:</a:t>
                      </a:r>
                      <a:r>
                        <a:rPr lang="en-US" sz="1100" b="0" i="0" baseline="0" dirty="0">
                          <a:latin typeface="Calibri" panose="020F0502020204030204" pitchFamily="34" charset="0"/>
                        </a:rPr>
                        <a:t> </a:t>
                      </a:r>
                      <a:r>
                        <a:rPr lang="en-US" sz="1100" dirty="0"/>
                        <a:t>includes</a:t>
                      </a:r>
                      <a:r>
                        <a:rPr lang="en-US" sz="1100" baseline="0" dirty="0"/>
                        <a:t> Social Facets and Cognitive Style.</a:t>
                      </a:r>
                      <a:endParaRPr lang="en-US" sz="1100" dirty="0"/>
                    </a:p>
                  </a:txBody>
                  <a:tcPr marL="68580" marR="68580" marT="34290" marB="34290" anchor="ctr"/>
                </a:tc>
                <a:extLst>
                  <a:ext uri="{0D108BD9-81ED-4DB2-BD59-A6C34878D82A}">
                    <a16:rowId xmlns:a16="http://schemas.microsoft.com/office/drawing/2014/main" val="10002"/>
                  </a:ext>
                </a:extLst>
              </a:tr>
              <a:tr h="506834">
                <a:tc>
                  <a:txBody>
                    <a:bodyPr/>
                    <a:lstStyle/>
                    <a:p>
                      <a:r>
                        <a:rPr lang="en-US" sz="1100" b="0" i="0" dirty="0" err="1">
                          <a:latin typeface="Calibri" panose="020F0502020204030204" pitchFamily="34" charset="0"/>
                        </a:rPr>
                        <a:t>Systematicity</a:t>
                      </a:r>
                      <a:r>
                        <a:rPr lang="en-US" sz="1100" b="0" i="0" dirty="0">
                          <a:latin typeface="Calibri" panose="020F0502020204030204" pitchFamily="34" charset="0"/>
                        </a:rPr>
                        <a:t>: seasonality, modal changes in activity </a:t>
                      </a:r>
                    </a:p>
                  </a:txBody>
                  <a:tcPr marL="68580" marR="68580" marT="34290" marB="34290" anchor="ctr"/>
                </a:tc>
                <a:tc>
                  <a:txBody>
                    <a:bodyPr/>
                    <a:lstStyle/>
                    <a:p>
                      <a:r>
                        <a:rPr lang="en-US" sz="1100" b="0" i="0" dirty="0">
                          <a:latin typeface="Calibri" panose="020F0502020204030204" pitchFamily="34" charset="0"/>
                        </a:rPr>
                        <a:t>Responsivity:</a:t>
                      </a:r>
                      <a:r>
                        <a:rPr lang="en-US" sz="1100" b="0" i="0" baseline="0" dirty="0">
                          <a:latin typeface="Calibri" panose="020F0502020204030204" pitchFamily="34" charset="0"/>
                        </a:rPr>
                        <a:t> includes response time to last post</a:t>
                      </a:r>
                      <a:endParaRPr lang="en-US" sz="1100" b="1" dirty="0"/>
                    </a:p>
                  </a:txBody>
                  <a:tcPr marL="68580" marR="68580" marT="34290" marB="34290" anchor="ctr"/>
                </a:tc>
                <a:tc>
                  <a:txBody>
                    <a:bodyPr/>
                    <a:lstStyle/>
                    <a:p>
                      <a:r>
                        <a:rPr lang="en-US" sz="1100" b="0" i="0" dirty="0">
                          <a:latin typeface="Calibri" panose="020F0502020204030204" pitchFamily="34" charset="0"/>
                        </a:rPr>
                        <a:t>Code Conventions: Adherence</a:t>
                      </a:r>
                      <a:r>
                        <a:rPr lang="en-US" sz="1100" b="0" i="0" baseline="0" dirty="0">
                          <a:latin typeface="Calibri" panose="020F0502020204030204" pitchFamily="34" charset="0"/>
                        </a:rPr>
                        <a:t> to specific code conventions (</a:t>
                      </a:r>
                      <a:r>
                        <a:rPr lang="en-US" sz="1100" b="0" baseline="0" dirty="0" err="1"/>
                        <a:t>pythonic</a:t>
                      </a:r>
                      <a:r>
                        <a:rPr lang="en-US" sz="1100" b="0" baseline="0" dirty="0"/>
                        <a:t>)</a:t>
                      </a:r>
                      <a:endParaRPr lang="en-US" sz="1100" b="1" dirty="0"/>
                    </a:p>
                  </a:txBody>
                  <a:tcPr marL="68580" marR="68580" marT="34290" marB="34290" anchor="ctr"/>
                </a:tc>
                <a:tc>
                  <a:txBody>
                    <a:bodyPr/>
                    <a:lstStyle/>
                    <a:p>
                      <a:r>
                        <a:rPr lang="en-US" sz="1100" b="0" i="0" dirty="0">
                          <a:latin typeface="Calibri" panose="020F0502020204030204" pitchFamily="34" charset="0"/>
                        </a:rPr>
                        <a:t>Skill Assessment:</a:t>
                      </a:r>
                      <a:r>
                        <a:rPr lang="en-US" sz="1100" b="0" i="0" baseline="0" dirty="0">
                          <a:latin typeface="Calibri" panose="020F0502020204030204" pitchFamily="34" charset="0"/>
                        </a:rPr>
                        <a:t> </a:t>
                      </a:r>
                      <a:r>
                        <a:rPr lang="en-US" sz="1100" b="0" dirty="0"/>
                        <a:t>includes</a:t>
                      </a:r>
                      <a:r>
                        <a:rPr lang="en-US" sz="1100" b="0" baseline="0" dirty="0"/>
                        <a:t> self/team assessment</a:t>
                      </a:r>
                      <a:endParaRPr lang="en-US" sz="1100" b="1" dirty="0"/>
                    </a:p>
                  </a:txBody>
                  <a:tcPr marL="68580" marR="68580" marT="34290" marB="34290" anchor="ctr"/>
                </a:tc>
                <a:extLst>
                  <a:ext uri="{0D108BD9-81ED-4DB2-BD59-A6C34878D82A}">
                    <a16:rowId xmlns:a16="http://schemas.microsoft.com/office/drawing/2014/main" val="10003"/>
                  </a:ext>
                </a:extLst>
              </a:tr>
              <a:tr h="506834">
                <a:tc>
                  <a:txBody>
                    <a:bodyPr/>
                    <a:lstStyle/>
                    <a:p>
                      <a:r>
                        <a:rPr lang="en-US" sz="1100" b="0" i="0" dirty="0">
                          <a:latin typeface="Calibri" panose="020F0502020204030204" pitchFamily="34" charset="0"/>
                        </a:rPr>
                        <a:t>Engagement: Transitions</a:t>
                      </a:r>
                      <a:r>
                        <a:rPr lang="en-US" sz="1100" b="0" i="0" baseline="0" dirty="0">
                          <a:latin typeface="Calibri" panose="020F0502020204030204" pitchFamily="34" charset="0"/>
                        </a:rPr>
                        <a:t> between coding and other activity.</a:t>
                      </a:r>
                      <a:endParaRPr lang="en-US" sz="1100" dirty="0"/>
                    </a:p>
                  </a:txBody>
                  <a:tcPr marL="68580" marR="68580" marT="34290" marB="34290" anchor="ctr"/>
                </a:tc>
                <a:tc>
                  <a:txBody>
                    <a:bodyPr/>
                    <a:lstStyle/>
                    <a:p>
                      <a:r>
                        <a:rPr lang="en-US" sz="1100" b="0" i="0" dirty="0">
                          <a:latin typeface="Calibri" panose="020F0502020204030204" pitchFamily="34" charset="0"/>
                        </a:rPr>
                        <a:t>Engagement: # of visits</a:t>
                      </a:r>
                      <a:r>
                        <a:rPr lang="en-US" sz="1100" b="0" i="0" baseline="0" dirty="0">
                          <a:latin typeface="Calibri" panose="020F0502020204030204" pitchFamily="34" charset="0"/>
                        </a:rPr>
                        <a:t> to message boards, time spent.</a:t>
                      </a:r>
                      <a:endParaRPr lang="en-US" sz="1100" dirty="0"/>
                    </a:p>
                  </a:txBody>
                  <a:tcPr marL="68580" marR="68580" marT="34290" marB="34290" anchor="ctr"/>
                </a:tc>
                <a:tc>
                  <a:txBody>
                    <a:bodyPr/>
                    <a:lstStyle/>
                    <a:p>
                      <a:r>
                        <a:rPr lang="en-US" sz="1100" b="0" i="0" dirty="0">
                          <a:latin typeface="Calibri" panose="020F0502020204030204" pitchFamily="34" charset="0"/>
                        </a:rPr>
                        <a:t>Code Complexity: Effort</a:t>
                      </a:r>
                      <a:r>
                        <a:rPr lang="en-US" sz="1100" b="0" i="0" baseline="0" dirty="0">
                          <a:latin typeface="Calibri" panose="020F0502020204030204" pitchFamily="34" charset="0"/>
                        </a:rPr>
                        <a:t> for shell for the code to run based on vocabulary, length and others.</a:t>
                      </a:r>
                      <a:endParaRPr lang="en-US" sz="1100" b="0" dirty="0"/>
                    </a:p>
                  </a:txBody>
                  <a:tcPr marL="68580" marR="68580" marT="34290" marB="34290" anchor="ctr"/>
                </a:tc>
                <a:tc>
                  <a:txBody>
                    <a:bodyPr/>
                    <a:lstStyle/>
                    <a:p>
                      <a:r>
                        <a:rPr lang="en-US" sz="1100" b="0" i="0" dirty="0">
                          <a:latin typeface="Calibri" panose="020F0502020204030204" pitchFamily="34" charset="0"/>
                        </a:rPr>
                        <a:t>Team</a:t>
                      </a:r>
                      <a:r>
                        <a:rPr lang="en-US" sz="1100" b="0" i="0" baseline="0" dirty="0">
                          <a:latin typeface="Calibri" panose="020F0502020204030204" pitchFamily="34" charset="0"/>
                        </a:rPr>
                        <a:t> Assessment: Satisfaction with team perf., interpersonal.</a:t>
                      </a:r>
                      <a:endParaRPr lang="en-US" sz="1100" b="1" dirty="0"/>
                    </a:p>
                  </a:txBody>
                  <a:tcPr marL="68580" marR="68580" marT="34290" marB="34290" anchor="ctr"/>
                </a:tc>
                <a:extLst>
                  <a:ext uri="{0D108BD9-81ED-4DB2-BD59-A6C34878D82A}">
                    <a16:rowId xmlns:a16="http://schemas.microsoft.com/office/drawing/2014/main" val="10004"/>
                  </a:ext>
                </a:extLst>
              </a:tr>
              <a:tr h="754380">
                <a:tc>
                  <a:txBody>
                    <a:bodyPr/>
                    <a:lstStyle/>
                    <a:p>
                      <a:r>
                        <a:rPr lang="en-US" sz="1100" b="0" i="0" dirty="0">
                          <a:latin typeface="Calibri" panose="020F0502020204030204" pitchFamily="34" charset="0"/>
                        </a:rPr>
                        <a:t>Responsivity</a:t>
                      </a:r>
                      <a:r>
                        <a:rPr lang="en-US" sz="1100" b="0" i="0" baseline="0" dirty="0">
                          <a:latin typeface="Calibri" panose="020F0502020204030204" pitchFamily="34" charset="0"/>
                        </a:rPr>
                        <a:t> to MAs: Prediction-Error for human </a:t>
                      </a:r>
                      <a:r>
                        <a:rPr lang="en-US" sz="1100" b="0" baseline="0" dirty="0" err="1"/>
                        <a:t>beh</a:t>
                      </a:r>
                      <a:r>
                        <a:rPr lang="en-US" sz="1100" b="0" baseline="0" dirty="0"/>
                        <a:t>. given Mas </a:t>
                      </a:r>
                      <a:r>
                        <a:rPr lang="en-US" sz="1100" b="0" baseline="0" dirty="0" err="1"/>
                        <a:t>beh</a:t>
                      </a:r>
                      <a:r>
                        <a:rPr lang="en-US" sz="1100" b="0" baseline="0" dirty="0"/>
                        <a:t>.</a:t>
                      </a:r>
                      <a:endParaRPr lang="en-US" sz="1100" dirty="0"/>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dirty="0">
                          <a:latin typeface="Calibri" panose="020F0502020204030204" pitchFamily="34" charset="0"/>
                        </a:rPr>
                        <a:t>Leadership: Temporal, sequential</a:t>
                      </a:r>
                      <a:r>
                        <a:rPr lang="en-US" sz="1100" b="0" baseline="0" dirty="0"/>
                        <a:t> dependencies</a:t>
                      </a:r>
                      <a:r>
                        <a:rPr lang="en-US" sz="1100" b="0" dirty="0"/>
                        <a:t> between</a:t>
                      </a:r>
                      <a:r>
                        <a:rPr lang="en-US" sz="1100" b="0" baseline="0" dirty="0"/>
                        <a:t> chat handles.</a:t>
                      </a:r>
                      <a:endParaRPr lang="en-US" sz="1100" dirty="0"/>
                    </a:p>
                    <a:p>
                      <a:endParaRPr lang="en-US" sz="1100" dirty="0"/>
                    </a:p>
                  </a:txBody>
                  <a:tcPr marL="68580" marR="68580" marT="34290" marB="34290" anchor="ctr"/>
                </a:tc>
                <a:tc>
                  <a:txBody>
                    <a:bodyPr/>
                    <a:lstStyle/>
                    <a:p>
                      <a:r>
                        <a:rPr lang="en-US" sz="1100" b="0" i="0" dirty="0">
                          <a:latin typeface="Calibri" panose="020F0502020204030204" pitchFamily="34" charset="0"/>
                        </a:rPr>
                        <a:t>Engagement</a:t>
                      </a:r>
                      <a:r>
                        <a:rPr lang="en-US" sz="1100" b="0" i="0" baseline="0" dirty="0">
                          <a:latin typeface="Calibri" panose="020F0502020204030204" pitchFamily="34" charset="0"/>
                        </a:rPr>
                        <a:t>: Frequency and duration of coding inputs</a:t>
                      </a:r>
                      <a:endParaRPr lang="en-US" sz="1100" b="1" dirty="0"/>
                    </a:p>
                  </a:txBody>
                  <a:tcPr marL="68580" marR="68580" marT="34290" marB="34290" anchor="ctr"/>
                </a:tc>
                <a:tc>
                  <a:txBody>
                    <a:bodyPr/>
                    <a:lstStyle/>
                    <a:p>
                      <a:r>
                        <a:rPr lang="en-US" sz="1100" b="0" i="0" dirty="0">
                          <a:latin typeface="Calibri" panose="020F0502020204030204" pitchFamily="34" charset="0"/>
                        </a:rPr>
                        <a:t>Perf. Attribution: Allocation of team success</a:t>
                      </a:r>
                      <a:r>
                        <a:rPr lang="en-US" sz="1100" b="0" i="0" baseline="0" dirty="0">
                          <a:latin typeface="Calibri" panose="020F0502020204030204" pitchFamily="34" charset="0"/>
                        </a:rPr>
                        <a:t> to team members/agents</a:t>
                      </a:r>
                      <a:endParaRPr lang="en-US" sz="1100" dirty="0"/>
                    </a:p>
                  </a:txBody>
                  <a:tcPr marL="68580" marR="68580" marT="34290" marB="34290" anchor="ctr"/>
                </a:tc>
                <a:extLst>
                  <a:ext uri="{0D108BD9-81ED-4DB2-BD59-A6C34878D82A}">
                    <a16:rowId xmlns:a16="http://schemas.microsoft.com/office/drawing/2014/main" val="10005"/>
                  </a:ext>
                </a:extLst>
              </a:tr>
            </a:tbl>
          </a:graphicData>
        </a:graphic>
      </p:graphicFrame>
      <p:sp>
        <p:nvSpPr>
          <p:cNvPr id="7" name="Title 6">
            <a:extLst>
              <a:ext uri="{FF2B5EF4-FFF2-40B4-BE49-F238E27FC236}">
                <a16:creationId xmlns:a16="http://schemas.microsoft.com/office/drawing/2014/main" id="{17AA0941-6410-C842-8E55-679A5B9B66B1}"/>
              </a:ext>
            </a:extLst>
          </p:cNvPr>
          <p:cNvSpPr>
            <a:spLocks noGrp="1"/>
          </p:cNvSpPr>
          <p:nvPr>
            <p:ph type="title"/>
          </p:nvPr>
        </p:nvSpPr>
        <p:spPr>
          <a:xfrm>
            <a:off x="923544" y="259907"/>
            <a:ext cx="7280656" cy="664689"/>
          </a:xfrm>
        </p:spPr>
        <p:txBody>
          <a:bodyPr>
            <a:noAutofit/>
          </a:bodyPr>
          <a:lstStyle/>
          <a:p>
            <a:r>
              <a:rPr lang="en-US" sz="2800" dirty="0"/>
              <a:t>Metrics: Quantitatively Describing Teaming</a:t>
            </a:r>
          </a:p>
        </p:txBody>
      </p:sp>
      <p:sp>
        <p:nvSpPr>
          <p:cNvPr id="8" name="Slide Number Placeholder 2">
            <a:extLst>
              <a:ext uri="{FF2B5EF4-FFF2-40B4-BE49-F238E27FC236}">
                <a16:creationId xmlns:a16="http://schemas.microsoft.com/office/drawing/2014/main" id="{8627E379-ADF6-E64B-B3AF-E7487901A14B}"/>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23</a:t>
            </a:fld>
            <a:endParaRPr lang="en-US" dirty="0"/>
          </a:p>
        </p:txBody>
      </p:sp>
    </p:spTree>
    <p:extLst>
      <p:ext uri="{BB962C8B-B14F-4D97-AF65-F5344CB8AC3E}">
        <p14:creationId xmlns:p14="http://schemas.microsoft.com/office/powerpoint/2010/main" val="379506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F23C628-A7CA-9840-B909-B1375C90C8DD}"/>
              </a:ext>
            </a:extLst>
          </p:cNvPr>
          <p:cNvGrpSpPr/>
          <p:nvPr/>
        </p:nvGrpSpPr>
        <p:grpSpPr>
          <a:xfrm>
            <a:off x="703865" y="1029428"/>
            <a:ext cx="7736270" cy="3607407"/>
            <a:chOff x="531412" y="1029428"/>
            <a:chExt cx="7736270" cy="3607407"/>
          </a:xfrm>
        </p:grpSpPr>
        <p:cxnSp>
          <p:nvCxnSpPr>
            <p:cNvPr id="92" name="Straight Connector 91"/>
            <p:cNvCxnSpPr/>
            <p:nvPr/>
          </p:nvCxnSpPr>
          <p:spPr>
            <a:xfrm>
              <a:off x="4856422" y="4153053"/>
              <a:ext cx="0" cy="48378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317679" y="4131928"/>
              <a:ext cx="0" cy="48378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596282" y="4131928"/>
              <a:ext cx="0" cy="48378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9105" y="1445750"/>
              <a:ext cx="5408577" cy="3031599"/>
            </a:xfrm>
            <a:prstGeom prst="rect">
              <a:avLst/>
            </a:prstGeom>
            <a:noFill/>
          </p:spPr>
          <p:txBody>
            <a:bodyPr wrap="square" rtlCol="0">
              <a:spAutoFit/>
            </a:bodyPr>
            <a:lstStyle/>
            <a:p>
              <a:r>
                <a:rPr lang="en-US" sz="1400" dirty="0">
                  <a:latin typeface="Calibri" panose="020F0502020204030204" pitchFamily="34" charset="0"/>
                </a:rPr>
                <a:t>For each participant, we segment at time-series of their user events (behavior from </a:t>
              </a:r>
              <a:r>
                <a:rPr lang="en-US" sz="1400" dirty="0" err="1">
                  <a:latin typeface="Calibri" panose="020F0502020204030204" pitchFamily="34" charset="0"/>
                </a:rPr>
                <a:t>UserALE.js</a:t>
              </a:r>
              <a:r>
                <a:rPr lang="en-US" sz="1400" dirty="0">
                  <a:latin typeface="Calibri" panose="020F0502020204030204" pitchFamily="34" charset="0"/>
                </a:rPr>
                <a:t>).</a:t>
              </a:r>
            </a:p>
            <a:p>
              <a:endParaRPr lang="en-US" sz="900" dirty="0">
                <a:latin typeface="Calibri" panose="020F0502020204030204" pitchFamily="34" charset="0"/>
              </a:endParaRPr>
            </a:p>
            <a:p>
              <a:r>
                <a:rPr lang="en-US" sz="1400" dirty="0">
                  <a:latin typeface="Calibri" panose="020F0502020204030204" pitchFamily="34" charset="0"/>
                </a:rPr>
                <a:t>From each window, we build a simple network graph that characterizes user transitions between IW elements. </a:t>
              </a:r>
            </a:p>
            <a:p>
              <a:endParaRPr lang="en-US" sz="1400" dirty="0">
                <a:latin typeface="Calibri" panose="020F0502020204030204" pitchFamily="34" charset="0"/>
              </a:endParaRPr>
            </a:p>
            <a:p>
              <a:endParaRPr lang="en-US" sz="1400" dirty="0">
                <a:latin typeface="Calibri" panose="020F0502020204030204" pitchFamily="34" charset="0"/>
              </a:endParaRPr>
            </a:p>
            <a:p>
              <a:endParaRPr lang="en-US" sz="1400" dirty="0">
                <a:latin typeface="Calibri" panose="020F0502020204030204" pitchFamily="34" charset="0"/>
              </a:endParaRPr>
            </a:p>
            <a:p>
              <a:r>
                <a:rPr lang="en-US" sz="1400" dirty="0">
                  <a:latin typeface="Calibri" panose="020F0502020204030204" pitchFamily="34" charset="0"/>
                </a:rPr>
                <a:t>From each graph, we extract a transition matrix and graph metrics that summarize the relationships between IW elements.</a:t>
              </a:r>
            </a:p>
            <a:p>
              <a:endParaRPr lang="en-US" sz="1400" dirty="0">
                <a:latin typeface="Calibri" panose="020F0502020204030204" pitchFamily="34" charset="0"/>
              </a:endParaRPr>
            </a:p>
            <a:p>
              <a:r>
                <a:rPr lang="en-US" sz="1400" dirty="0">
                  <a:latin typeface="Calibri" panose="020F0502020204030204" pitchFamily="34" charset="0"/>
                </a:rPr>
                <a:t>Change-points characterize major changes in the way individuals use the platform.</a:t>
              </a:r>
            </a:p>
            <a:p>
              <a:endParaRPr lang="en-US" sz="1400" dirty="0">
                <a:latin typeface="Calibri" panose="020F0502020204030204" pitchFamily="34" charset="0"/>
              </a:endParaRPr>
            </a:p>
          </p:txBody>
        </p:sp>
        <p:grpSp>
          <p:nvGrpSpPr>
            <p:cNvPr id="12" name="Group 11">
              <a:extLst>
                <a:ext uri="{FF2B5EF4-FFF2-40B4-BE49-F238E27FC236}">
                  <a16:creationId xmlns:a16="http://schemas.microsoft.com/office/drawing/2014/main" id="{8B46C231-09CE-1040-A9F8-0298759750AB}"/>
                </a:ext>
              </a:extLst>
            </p:cNvPr>
            <p:cNvGrpSpPr/>
            <p:nvPr/>
          </p:nvGrpSpPr>
          <p:grpSpPr>
            <a:xfrm>
              <a:off x="531412" y="1029428"/>
              <a:ext cx="5408579" cy="3511179"/>
              <a:chOff x="1792322" y="1015464"/>
              <a:chExt cx="5408579" cy="3511179"/>
            </a:xfrm>
          </p:grpSpPr>
          <p:grpSp>
            <p:nvGrpSpPr>
              <p:cNvPr id="9" name="Group 8">
                <a:extLst>
                  <a:ext uri="{FF2B5EF4-FFF2-40B4-BE49-F238E27FC236}">
                    <a16:creationId xmlns:a16="http://schemas.microsoft.com/office/drawing/2014/main" id="{41D73F9A-1599-7643-AEFA-16F71B750C48}"/>
                  </a:ext>
                </a:extLst>
              </p:cNvPr>
              <p:cNvGrpSpPr/>
              <p:nvPr/>
            </p:nvGrpSpPr>
            <p:grpSpPr>
              <a:xfrm>
                <a:off x="2134967" y="1248394"/>
                <a:ext cx="1224875" cy="3058614"/>
                <a:chOff x="2134967" y="1248394"/>
                <a:chExt cx="1224875" cy="3058614"/>
              </a:xfrm>
            </p:grpSpPr>
            <p:sp>
              <p:nvSpPr>
                <p:cNvPr id="99" name="Down Arrow 98"/>
                <p:cNvSpPr/>
                <p:nvPr/>
              </p:nvSpPr>
              <p:spPr>
                <a:xfrm>
                  <a:off x="2377289" y="1248394"/>
                  <a:ext cx="740230" cy="3058614"/>
                </a:xfrm>
                <a:prstGeom prst="down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627"/>
                <a:stretch/>
              </p:blipFill>
              <p:spPr>
                <a:xfrm>
                  <a:off x="2327444" y="1725506"/>
                  <a:ext cx="839921" cy="859638"/>
                </a:xfrm>
                <a:prstGeom prst="rect">
                  <a:avLst/>
                </a:prstGeom>
              </p:spPr>
            </p:pic>
            <p:sp>
              <p:nvSpPr>
                <p:cNvPr id="24" name="Down Arrow Callout 23"/>
                <p:cNvSpPr/>
                <p:nvPr/>
              </p:nvSpPr>
              <p:spPr>
                <a:xfrm>
                  <a:off x="2197746" y="1381881"/>
                  <a:ext cx="1099317" cy="317860"/>
                </a:xfrm>
                <a:prstGeom prst="downArrowCallout">
                  <a:avLst/>
                </a:prstGeom>
                <a:solidFill>
                  <a:schemeClr val="accent5">
                    <a:lumMod val="60000"/>
                    <a:lumOff val="4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solidFill>
                        <a:schemeClr val="bg1"/>
                      </a:solidFill>
                      <a:latin typeface="Calibri" panose="020F0502020204030204" pitchFamily="34" charset="0"/>
                    </a:rPr>
                    <a:t>Draw Graph</a:t>
                  </a:r>
                </a:p>
              </p:txBody>
            </p:sp>
            <p:sp>
              <p:nvSpPr>
                <p:cNvPr id="26" name="Down Arrow Callout 25"/>
                <p:cNvSpPr/>
                <p:nvPr/>
              </p:nvSpPr>
              <p:spPr>
                <a:xfrm>
                  <a:off x="2185597" y="2708317"/>
                  <a:ext cx="1123614" cy="313120"/>
                </a:xfrm>
                <a:prstGeom prst="downArrowCallou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Calibri" panose="020F0502020204030204" pitchFamily="34" charset="0"/>
                    </a:rPr>
                    <a:t>Extract Metrics</a:t>
                  </a: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9556"/>
                <a:stretch/>
              </p:blipFill>
              <p:spPr>
                <a:xfrm>
                  <a:off x="2134967" y="3111825"/>
                  <a:ext cx="1224875" cy="703189"/>
                </a:xfrm>
                <a:prstGeom prst="rect">
                  <a:avLst/>
                </a:prstGeom>
                <a:ln>
                  <a:solidFill>
                    <a:schemeClr val="tx1"/>
                  </a:solidFill>
                </a:ln>
              </p:spPr>
            </p:pic>
            <p:sp>
              <p:nvSpPr>
                <p:cNvPr id="54" name="Down Arrow Callout 53"/>
                <p:cNvSpPr/>
                <p:nvPr/>
              </p:nvSpPr>
              <p:spPr>
                <a:xfrm>
                  <a:off x="2185597" y="3934928"/>
                  <a:ext cx="1123614" cy="273602"/>
                </a:xfrm>
                <a:prstGeom prst="downArrowCallout">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Calibri" panose="020F0502020204030204" pitchFamily="34" charset="0"/>
                    </a:rPr>
                    <a:t>Detect Changes</a:t>
                  </a:r>
                </a:p>
              </p:txBody>
            </p:sp>
          </p:grpSp>
          <p:grpSp>
            <p:nvGrpSpPr>
              <p:cNvPr id="11" name="Group 10">
                <a:extLst>
                  <a:ext uri="{FF2B5EF4-FFF2-40B4-BE49-F238E27FC236}">
                    <a16:creationId xmlns:a16="http://schemas.microsoft.com/office/drawing/2014/main" id="{784A8A1B-EC9F-214A-8431-12700920B382}"/>
                  </a:ext>
                </a:extLst>
              </p:cNvPr>
              <p:cNvGrpSpPr/>
              <p:nvPr/>
            </p:nvGrpSpPr>
            <p:grpSpPr>
              <a:xfrm>
                <a:off x="1792322" y="1015464"/>
                <a:ext cx="5408578" cy="300082"/>
                <a:chOff x="1792322" y="1015464"/>
                <a:chExt cx="5408578" cy="300082"/>
              </a:xfrm>
            </p:grpSpPr>
            <p:cxnSp>
              <p:nvCxnSpPr>
                <p:cNvPr id="62" name="Straight Connector 61"/>
                <p:cNvCxnSpPr/>
                <p:nvPr/>
              </p:nvCxnSpPr>
              <p:spPr>
                <a:xfrm>
                  <a:off x="3086269"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268741" y="1040006"/>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465412"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934777" y="1040006"/>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418813"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183132"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470371"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428504"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903595" y="1042988"/>
                  <a:ext cx="0" cy="2576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Pentagon 54"/>
                <p:cNvSpPr/>
                <p:nvPr/>
              </p:nvSpPr>
              <p:spPr>
                <a:xfrm>
                  <a:off x="1792322" y="1086220"/>
                  <a:ext cx="5408578" cy="162174"/>
                </a:xfrm>
                <a:prstGeom prst="homePlate">
                  <a:avLst/>
                </a:prstGeom>
                <a:solidFill>
                  <a:schemeClr val="accent5">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58" name="TextBox 57"/>
                <p:cNvSpPr txBox="1"/>
                <p:nvPr/>
              </p:nvSpPr>
              <p:spPr>
                <a:xfrm>
                  <a:off x="1800870" y="1015464"/>
                  <a:ext cx="5400029" cy="300082"/>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UserALE.js Log Time-Series</a:t>
                  </a:r>
                </a:p>
              </p:txBody>
            </p:sp>
          </p:grpSp>
          <p:grpSp>
            <p:nvGrpSpPr>
              <p:cNvPr id="74" name="Group 73"/>
              <p:cNvGrpSpPr/>
              <p:nvPr/>
            </p:nvGrpSpPr>
            <p:grpSpPr>
              <a:xfrm>
                <a:off x="1792323" y="4226561"/>
                <a:ext cx="5408578" cy="300082"/>
                <a:chOff x="865762" y="1348121"/>
                <a:chExt cx="7211437" cy="400109"/>
              </a:xfrm>
            </p:grpSpPr>
            <p:cxnSp>
              <p:nvCxnSpPr>
                <p:cNvPr id="75" name="Straight Connector 74"/>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Pentagon 83"/>
                <p:cNvSpPr/>
                <p:nvPr/>
              </p:nvSpPr>
              <p:spPr>
                <a:xfrm>
                  <a:off x="865762" y="1455381"/>
                  <a:ext cx="7211437" cy="216232"/>
                </a:xfrm>
                <a:prstGeom prst="homePlate">
                  <a:avLst/>
                </a:prstGeom>
                <a:solidFill>
                  <a:srgbClr val="0000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85" name="TextBox 84"/>
                <p:cNvSpPr txBox="1"/>
                <p:nvPr/>
              </p:nvSpPr>
              <p:spPr>
                <a:xfrm>
                  <a:off x="877159" y="1348121"/>
                  <a:ext cx="7200032" cy="400109"/>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Graph Metric Time-Series</a:t>
                  </a:r>
                </a:p>
              </p:txBody>
            </p:sp>
          </p:grpSp>
          <p:grpSp>
            <p:nvGrpSpPr>
              <p:cNvPr id="10" name="Group 9">
                <a:extLst>
                  <a:ext uri="{FF2B5EF4-FFF2-40B4-BE49-F238E27FC236}">
                    <a16:creationId xmlns:a16="http://schemas.microsoft.com/office/drawing/2014/main" id="{249D56C9-B79D-D047-90CE-9370D465B163}"/>
                  </a:ext>
                </a:extLst>
              </p:cNvPr>
              <p:cNvGrpSpPr/>
              <p:nvPr/>
            </p:nvGrpSpPr>
            <p:grpSpPr>
              <a:xfrm>
                <a:off x="3563383" y="1291544"/>
                <a:ext cx="458663" cy="2833647"/>
                <a:chOff x="3563383" y="1291544"/>
                <a:chExt cx="458663" cy="2833647"/>
              </a:xfrm>
            </p:grpSpPr>
            <p:cxnSp>
              <p:nvCxnSpPr>
                <p:cNvPr id="8" name="Elbow Connector 7"/>
                <p:cNvCxnSpPr>
                  <a:cxnSpLocks/>
                </p:cNvCxnSpPr>
                <p:nvPr/>
              </p:nvCxnSpPr>
              <p:spPr>
                <a:xfrm>
                  <a:off x="3568047" y="1291544"/>
                  <a:ext cx="449334" cy="271404"/>
                </a:xfrm>
                <a:prstGeom prst="bentConnector3">
                  <a:avLst>
                    <a:gd name="adj1" fmla="val 1951"/>
                  </a:avLst>
                </a:prstGeom>
                <a:ln>
                  <a:tailEnd type="oval"/>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563383" y="2148013"/>
                  <a:ext cx="458663" cy="0"/>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563383" y="3212484"/>
                  <a:ext cx="458663" cy="0"/>
                </a:xfrm>
                <a:prstGeom prst="straightConnector1">
                  <a:avLst/>
                </a:prstGeom>
                <a:ln>
                  <a:tailEnd type="oval"/>
                </a:ln>
              </p:spPr>
              <p:style>
                <a:lnRef idx="2">
                  <a:schemeClr val="accent1"/>
                </a:lnRef>
                <a:fillRef idx="0">
                  <a:schemeClr val="accent1"/>
                </a:fillRef>
                <a:effectRef idx="1">
                  <a:schemeClr val="accent1"/>
                </a:effectRef>
                <a:fontRef idx="minor">
                  <a:schemeClr val="tx1"/>
                </a:fontRef>
              </p:style>
            </p:cxnSp>
            <p:cxnSp>
              <p:nvCxnSpPr>
                <p:cNvPr id="95" name="Elbow Connector 94"/>
                <p:cNvCxnSpPr/>
                <p:nvPr/>
              </p:nvCxnSpPr>
              <p:spPr>
                <a:xfrm flipV="1">
                  <a:off x="3578589" y="3846764"/>
                  <a:ext cx="428251" cy="278427"/>
                </a:xfrm>
                <a:prstGeom prst="bentConnector3">
                  <a:avLst>
                    <a:gd name="adj1" fmla="val 1149"/>
                  </a:avLst>
                </a:prstGeom>
                <a:ln>
                  <a:tailEnd type="oval"/>
                </a:ln>
              </p:spPr>
              <p:style>
                <a:lnRef idx="2">
                  <a:schemeClr val="accent1"/>
                </a:lnRef>
                <a:fillRef idx="0">
                  <a:schemeClr val="accent1"/>
                </a:fillRef>
                <a:effectRef idx="1">
                  <a:schemeClr val="accent1"/>
                </a:effectRef>
                <a:fontRef idx="minor">
                  <a:schemeClr val="tx1"/>
                </a:fontRef>
              </p:style>
            </p:cxnSp>
          </p:grpSp>
        </p:grpSp>
      </p:grpSp>
      <p:sp>
        <p:nvSpPr>
          <p:cNvPr id="5" name="Title 4">
            <a:extLst>
              <a:ext uri="{FF2B5EF4-FFF2-40B4-BE49-F238E27FC236}">
                <a16:creationId xmlns:a16="http://schemas.microsoft.com/office/drawing/2014/main" id="{4B7BF1C5-925B-9B4E-9E3C-4ADB9456D7B6}"/>
              </a:ext>
            </a:extLst>
          </p:cNvPr>
          <p:cNvSpPr>
            <a:spLocks noGrp="1"/>
          </p:cNvSpPr>
          <p:nvPr>
            <p:ph type="title"/>
          </p:nvPr>
        </p:nvSpPr>
        <p:spPr>
          <a:xfrm>
            <a:off x="923544" y="259907"/>
            <a:ext cx="7280656" cy="664689"/>
          </a:xfrm>
        </p:spPr>
        <p:txBody>
          <a:bodyPr>
            <a:noAutofit/>
          </a:bodyPr>
          <a:lstStyle/>
          <a:p>
            <a:r>
              <a:rPr lang="en-US" sz="2800" dirty="0"/>
              <a:t>Metrics: Quantitatively Describing Teaming</a:t>
            </a:r>
          </a:p>
        </p:txBody>
      </p:sp>
      <p:sp>
        <p:nvSpPr>
          <p:cNvPr id="42" name="Slide Number Placeholder 2">
            <a:extLst>
              <a:ext uri="{FF2B5EF4-FFF2-40B4-BE49-F238E27FC236}">
                <a16:creationId xmlns:a16="http://schemas.microsoft.com/office/drawing/2014/main" id="{716263D6-A9FD-1A47-87FF-CDBBEDB27145}"/>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24</a:t>
            </a:fld>
            <a:endParaRPr lang="en-US" dirty="0"/>
          </a:p>
        </p:txBody>
      </p:sp>
    </p:spTree>
    <p:extLst>
      <p:ext uri="{BB962C8B-B14F-4D97-AF65-F5344CB8AC3E}">
        <p14:creationId xmlns:p14="http://schemas.microsoft.com/office/powerpoint/2010/main" val="298788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own Arrow 60"/>
          <p:cNvSpPr/>
          <p:nvPr/>
        </p:nvSpPr>
        <p:spPr>
          <a:xfrm>
            <a:off x="787866" y="1361231"/>
            <a:ext cx="740230" cy="2842483"/>
          </a:xfrm>
          <a:prstGeom prst="down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cxnSp>
        <p:nvCxnSpPr>
          <p:cNvPr id="41" name="Elbow Connector 40"/>
          <p:cNvCxnSpPr/>
          <p:nvPr/>
        </p:nvCxnSpPr>
        <p:spPr>
          <a:xfrm>
            <a:off x="784957" y="1533826"/>
            <a:ext cx="737029" cy="136279"/>
          </a:xfrm>
          <a:prstGeom prst="bentConnector3">
            <a:avLst>
              <a:gd name="adj1" fmla="val -492"/>
            </a:avLst>
          </a:prstGeom>
          <a:ln>
            <a:tailEnd type="ova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531209" y="1044728"/>
            <a:ext cx="4040787" cy="489098"/>
            <a:chOff x="781240" y="1392971"/>
            <a:chExt cx="3840916" cy="652130"/>
          </a:xfrm>
        </p:grpSpPr>
        <p:cxnSp>
          <p:nvCxnSpPr>
            <p:cNvPr id="6" name="Straight Connector 5"/>
            <p:cNvCxnSpPr/>
            <p:nvPr/>
          </p:nvCxnSpPr>
          <p:spPr>
            <a:xfrm>
              <a:off x="3696587"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274289" y="1400059"/>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473843"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81240" y="1491504"/>
              <a:ext cx="3840916" cy="400109"/>
              <a:chOff x="865762" y="1360954"/>
              <a:chExt cx="7211437" cy="400109"/>
            </a:xfrm>
          </p:grpSpPr>
          <p:cxnSp>
            <p:nvCxnSpPr>
              <p:cNvPr id="10" name="Straight Connector 9"/>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entagon 18"/>
              <p:cNvSpPr/>
              <p:nvPr/>
            </p:nvSpPr>
            <p:spPr>
              <a:xfrm>
                <a:off x="865762" y="1455381"/>
                <a:ext cx="7211437" cy="216232"/>
              </a:xfrm>
              <a:prstGeom prst="homePlate">
                <a:avLst/>
              </a:prstGeom>
              <a:solidFill>
                <a:srgbClr val="0000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20" name="TextBox 19"/>
              <p:cNvSpPr txBox="1"/>
              <p:nvPr/>
            </p:nvSpPr>
            <p:spPr>
              <a:xfrm>
                <a:off x="865762" y="1360954"/>
                <a:ext cx="7078346" cy="400109"/>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Change Point Time-Series</a:t>
                </a:r>
              </a:p>
            </p:txBody>
          </p:sp>
        </p:grpSp>
      </p:grpSp>
      <p:grpSp>
        <p:nvGrpSpPr>
          <p:cNvPr id="26" name="Group 25"/>
          <p:cNvGrpSpPr/>
          <p:nvPr/>
        </p:nvGrpSpPr>
        <p:grpSpPr>
          <a:xfrm>
            <a:off x="531209" y="1981645"/>
            <a:ext cx="4040787" cy="300082"/>
            <a:chOff x="865762" y="1360954"/>
            <a:chExt cx="7211437" cy="400109"/>
          </a:xfrm>
        </p:grpSpPr>
        <p:cxnSp>
          <p:nvCxnSpPr>
            <p:cNvPr id="27" name="Straight Connector 26"/>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Pentagon 35"/>
            <p:cNvSpPr/>
            <p:nvPr/>
          </p:nvSpPr>
          <p:spPr>
            <a:xfrm>
              <a:off x="865762" y="1455381"/>
              <a:ext cx="7211437" cy="216232"/>
            </a:xfrm>
            <a:prstGeom prst="homePlate">
              <a:avLst/>
            </a:prstGeom>
            <a:solidFill>
              <a:schemeClr val="bg1">
                <a:lumMod val="6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37" name="TextBox 36"/>
            <p:cNvSpPr txBox="1"/>
            <p:nvPr/>
          </p:nvSpPr>
          <p:spPr>
            <a:xfrm>
              <a:off x="865762" y="1360954"/>
              <a:ext cx="7078346" cy="400109"/>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Message Distro. Time-Series</a:t>
              </a:r>
            </a:p>
          </p:txBody>
        </p:sp>
      </p:grpSp>
      <p:cxnSp>
        <p:nvCxnSpPr>
          <p:cNvPr id="39" name="Straight Arrow Connector 38"/>
          <p:cNvCxnSpPr>
            <a:cxnSpLocks/>
          </p:cNvCxnSpPr>
          <p:nvPr/>
        </p:nvCxnSpPr>
        <p:spPr>
          <a:xfrm>
            <a:off x="779641" y="1528510"/>
            <a:ext cx="8225" cy="4157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536932" y="1544805"/>
            <a:ext cx="3400116" cy="307777"/>
          </a:xfrm>
          <a:prstGeom prst="rect">
            <a:avLst/>
          </a:prstGeom>
          <a:noFill/>
        </p:spPr>
        <p:txBody>
          <a:bodyPr wrap="square" rtlCol="0">
            <a:spAutoFit/>
          </a:bodyPr>
          <a:lstStyle/>
          <a:p>
            <a:r>
              <a:rPr lang="en-US" sz="1400" dirty="0">
                <a:latin typeface="Calibri" panose="020F0502020204030204" pitchFamily="34" charset="0"/>
              </a:rPr>
              <a:t>Count intra-team chat in the same windows</a:t>
            </a:r>
          </a:p>
        </p:txBody>
      </p:sp>
      <p:grpSp>
        <p:nvGrpSpPr>
          <p:cNvPr id="45" name="Group 44">
            <a:extLst>
              <a:ext uri="{FF2B5EF4-FFF2-40B4-BE49-F238E27FC236}">
                <a16:creationId xmlns:a16="http://schemas.microsoft.com/office/drawing/2014/main" id="{8B0CA1E1-E8A1-024B-9B9E-DF5D48774CF7}"/>
              </a:ext>
            </a:extLst>
          </p:cNvPr>
          <p:cNvGrpSpPr/>
          <p:nvPr/>
        </p:nvGrpSpPr>
        <p:grpSpPr>
          <a:xfrm>
            <a:off x="879551" y="2265452"/>
            <a:ext cx="1457651" cy="307777"/>
            <a:chOff x="879551" y="2265452"/>
            <a:chExt cx="1457651" cy="307777"/>
          </a:xfrm>
        </p:grpSpPr>
        <p:sp>
          <p:nvSpPr>
            <p:cNvPr id="46" name="Oval Callout 45"/>
            <p:cNvSpPr/>
            <p:nvPr/>
          </p:nvSpPr>
          <p:spPr>
            <a:xfrm>
              <a:off x="879551" y="2318789"/>
              <a:ext cx="342620" cy="201103"/>
            </a:xfrm>
            <a:prstGeom prst="wedgeEllipseCallou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50" name="TextBox 49"/>
            <p:cNvSpPr txBox="1"/>
            <p:nvPr/>
          </p:nvSpPr>
          <p:spPr>
            <a:xfrm>
              <a:off x="1220382" y="2265452"/>
              <a:ext cx="1116820" cy="307777"/>
            </a:xfrm>
            <a:prstGeom prst="rect">
              <a:avLst/>
            </a:prstGeom>
            <a:noFill/>
          </p:spPr>
          <p:txBody>
            <a:bodyPr wrap="square" rtlCol="0">
              <a:spAutoFit/>
            </a:bodyPr>
            <a:lstStyle/>
            <a:p>
              <a:r>
                <a:rPr lang="en-US" sz="1400" dirty="0">
                  <a:latin typeface="Calibri" panose="020F0502020204030204" pitchFamily="34" charset="0"/>
                </a:rPr>
                <a:t>P1</a:t>
              </a:r>
            </a:p>
          </p:txBody>
        </p:sp>
      </p:grpSp>
      <p:grpSp>
        <p:nvGrpSpPr>
          <p:cNvPr id="44" name="Group 43">
            <a:extLst>
              <a:ext uri="{FF2B5EF4-FFF2-40B4-BE49-F238E27FC236}">
                <a16:creationId xmlns:a16="http://schemas.microsoft.com/office/drawing/2014/main" id="{43074979-5755-9740-BA69-E5C93A7D4ED8}"/>
              </a:ext>
            </a:extLst>
          </p:cNvPr>
          <p:cNvGrpSpPr/>
          <p:nvPr/>
        </p:nvGrpSpPr>
        <p:grpSpPr>
          <a:xfrm>
            <a:off x="879551" y="2533551"/>
            <a:ext cx="1457652" cy="307777"/>
            <a:chOff x="879551" y="2512964"/>
            <a:chExt cx="1457652" cy="307777"/>
          </a:xfrm>
        </p:grpSpPr>
        <p:sp>
          <p:nvSpPr>
            <p:cNvPr id="47" name="Oval Callout 46"/>
            <p:cNvSpPr/>
            <p:nvPr/>
          </p:nvSpPr>
          <p:spPr>
            <a:xfrm>
              <a:off x="879551" y="2566301"/>
              <a:ext cx="342620" cy="201103"/>
            </a:xfrm>
            <a:prstGeom prst="wedgeEllipseCallou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51" name="TextBox 50"/>
            <p:cNvSpPr txBox="1"/>
            <p:nvPr/>
          </p:nvSpPr>
          <p:spPr>
            <a:xfrm>
              <a:off x="1220383" y="2512964"/>
              <a:ext cx="1116820" cy="307777"/>
            </a:xfrm>
            <a:prstGeom prst="rect">
              <a:avLst/>
            </a:prstGeom>
            <a:noFill/>
          </p:spPr>
          <p:txBody>
            <a:bodyPr wrap="square" rtlCol="0">
              <a:spAutoFit/>
            </a:bodyPr>
            <a:lstStyle/>
            <a:p>
              <a:r>
                <a:rPr lang="en-US" sz="1400" dirty="0">
                  <a:latin typeface="Calibri" panose="020F0502020204030204" pitchFamily="34" charset="0"/>
                </a:rPr>
                <a:t>P2</a:t>
              </a:r>
            </a:p>
          </p:txBody>
        </p:sp>
      </p:grpSp>
      <p:grpSp>
        <p:nvGrpSpPr>
          <p:cNvPr id="42" name="Group 41">
            <a:extLst>
              <a:ext uri="{FF2B5EF4-FFF2-40B4-BE49-F238E27FC236}">
                <a16:creationId xmlns:a16="http://schemas.microsoft.com/office/drawing/2014/main" id="{B3A3CDCF-B64A-D74B-B39E-AB9EDC784909}"/>
              </a:ext>
            </a:extLst>
          </p:cNvPr>
          <p:cNvGrpSpPr/>
          <p:nvPr/>
        </p:nvGrpSpPr>
        <p:grpSpPr>
          <a:xfrm>
            <a:off x="879551" y="2801650"/>
            <a:ext cx="1457651" cy="307777"/>
            <a:chOff x="879551" y="2751623"/>
            <a:chExt cx="1457651" cy="307777"/>
          </a:xfrm>
        </p:grpSpPr>
        <p:sp>
          <p:nvSpPr>
            <p:cNvPr id="48" name="Oval Callout 47"/>
            <p:cNvSpPr/>
            <p:nvPr/>
          </p:nvSpPr>
          <p:spPr>
            <a:xfrm>
              <a:off x="879551" y="2804960"/>
              <a:ext cx="342620" cy="201103"/>
            </a:xfrm>
            <a:prstGeom prst="wedgeEllipseCallou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52" name="TextBox 51"/>
            <p:cNvSpPr txBox="1"/>
            <p:nvPr/>
          </p:nvSpPr>
          <p:spPr>
            <a:xfrm>
              <a:off x="1220382" y="2751623"/>
              <a:ext cx="1116820" cy="307777"/>
            </a:xfrm>
            <a:prstGeom prst="rect">
              <a:avLst/>
            </a:prstGeom>
            <a:noFill/>
          </p:spPr>
          <p:txBody>
            <a:bodyPr wrap="square" rtlCol="0">
              <a:spAutoFit/>
            </a:bodyPr>
            <a:lstStyle/>
            <a:p>
              <a:r>
                <a:rPr lang="en-US" sz="1400" dirty="0">
                  <a:latin typeface="Calibri" panose="020F0502020204030204" pitchFamily="34" charset="0"/>
                </a:rPr>
                <a:t>P3</a:t>
              </a:r>
            </a:p>
          </p:txBody>
        </p:sp>
      </p:grpSp>
      <p:grpSp>
        <p:nvGrpSpPr>
          <p:cNvPr id="40" name="Group 39">
            <a:extLst>
              <a:ext uri="{FF2B5EF4-FFF2-40B4-BE49-F238E27FC236}">
                <a16:creationId xmlns:a16="http://schemas.microsoft.com/office/drawing/2014/main" id="{4A63CD91-9EAA-B545-A377-B1CA82FCF100}"/>
              </a:ext>
            </a:extLst>
          </p:cNvPr>
          <p:cNvGrpSpPr/>
          <p:nvPr/>
        </p:nvGrpSpPr>
        <p:grpSpPr>
          <a:xfrm>
            <a:off x="879551" y="3069748"/>
            <a:ext cx="1457653" cy="307777"/>
            <a:chOff x="879551" y="2995203"/>
            <a:chExt cx="1457653" cy="307777"/>
          </a:xfrm>
        </p:grpSpPr>
        <p:sp>
          <p:nvSpPr>
            <p:cNvPr id="49" name="Oval Callout 48"/>
            <p:cNvSpPr/>
            <p:nvPr/>
          </p:nvSpPr>
          <p:spPr>
            <a:xfrm>
              <a:off x="879551" y="3048540"/>
              <a:ext cx="342620" cy="201103"/>
            </a:xfrm>
            <a:prstGeom prst="wedgeEllipseCallou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53" name="TextBox 52"/>
            <p:cNvSpPr txBox="1"/>
            <p:nvPr/>
          </p:nvSpPr>
          <p:spPr>
            <a:xfrm>
              <a:off x="1220384" y="2995203"/>
              <a:ext cx="1116820" cy="307777"/>
            </a:xfrm>
            <a:prstGeom prst="rect">
              <a:avLst/>
            </a:prstGeom>
            <a:noFill/>
          </p:spPr>
          <p:txBody>
            <a:bodyPr wrap="square" rtlCol="0">
              <a:spAutoFit/>
            </a:bodyPr>
            <a:lstStyle/>
            <a:p>
              <a:r>
                <a:rPr lang="en-US" sz="1400" dirty="0">
                  <a:latin typeface="Calibri" panose="020F0502020204030204" pitchFamily="34" charset="0"/>
                </a:rPr>
                <a:t>Agent</a:t>
              </a:r>
            </a:p>
          </p:txBody>
        </p:sp>
      </p:grpSp>
      <p:cxnSp>
        <p:nvCxnSpPr>
          <p:cNvPr id="56" name="Straight Connector 55"/>
          <p:cNvCxnSpPr/>
          <p:nvPr/>
        </p:nvCxnSpPr>
        <p:spPr>
          <a:xfrm>
            <a:off x="1533622" y="2850816"/>
            <a:ext cx="361650" cy="0"/>
          </a:xfrm>
          <a:prstGeom prst="line">
            <a:avLst/>
          </a:prstGeom>
          <a:ln>
            <a:tailEnd type="ova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905328" y="2738667"/>
            <a:ext cx="2592094" cy="523220"/>
          </a:xfrm>
          <a:prstGeom prst="rect">
            <a:avLst/>
          </a:prstGeom>
          <a:noFill/>
        </p:spPr>
        <p:txBody>
          <a:bodyPr wrap="square" rtlCol="0">
            <a:spAutoFit/>
          </a:bodyPr>
          <a:lstStyle/>
          <a:p>
            <a:r>
              <a:rPr lang="en-US" sz="1400" dirty="0">
                <a:latin typeface="Calibri" panose="020F0502020204030204" pitchFamily="34" charset="0"/>
              </a:rPr>
              <a:t>Bin and count messages in each window</a:t>
            </a:r>
          </a:p>
        </p:txBody>
      </p:sp>
      <p:grpSp>
        <p:nvGrpSpPr>
          <p:cNvPr id="73" name="Group 72"/>
          <p:cNvGrpSpPr/>
          <p:nvPr/>
        </p:nvGrpSpPr>
        <p:grpSpPr>
          <a:xfrm>
            <a:off x="616247" y="3676119"/>
            <a:ext cx="1345292" cy="940982"/>
            <a:chOff x="1372068" y="4933507"/>
            <a:chExt cx="1793723" cy="1254642"/>
          </a:xfrm>
        </p:grpSpPr>
        <p:sp>
          <p:nvSpPr>
            <p:cNvPr id="62" name="Rectangle 61"/>
            <p:cNvSpPr/>
            <p:nvPr/>
          </p:nvSpPr>
          <p:spPr>
            <a:xfrm>
              <a:off x="1372068" y="4933507"/>
              <a:ext cx="259737" cy="1254642"/>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63" name="Rectangle 62"/>
            <p:cNvSpPr/>
            <p:nvPr/>
          </p:nvSpPr>
          <p:spPr>
            <a:xfrm>
              <a:off x="2340395" y="4933507"/>
              <a:ext cx="259737" cy="125464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sp>
          <p:nvSpPr>
            <p:cNvPr id="64" name="Double Bracket 63"/>
            <p:cNvSpPr/>
            <p:nvPr/>
          </p:nvSpPr>
          <p:spPr>
            <a:xfrm>
              <a:off x="1997594" y="4933507"/>
              <a:ext cx="254647" cy="1254642"/>
            </a:xfrm>
            <a:prstGeom prst="bracketPair">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65" name="TextBox 64"/>
            <p:cNvSpPr txBox="1"/>
            <p:nvPr/>
          </p:nvSpPr>
          <p:spPr>
            <a:xfrm>
              <a:off x="1630259" y="5316279"/>
              <a:ext cx="270980" cy="400109"/>
            </a:xfrm>
            <a:prstGeom prst="rect">
              <a:avLst/>
            </a:prstGeom>
            <a:noFill/>
          </p:spPr>
          <p:txBody>
            <a:bodyPr wrap="square" rtlCol="0">
              <a:spAutoFit/>
            </a:bodyPr>
            <a:lstStyle/>
            <a:p>
              <a:r>
                <a:rPr lang="en-US" sz="1350" dirty="0">
                  <a:latin typeface="Calibri" panose="020F0502020204030204" pitchFamily="34" charset="0"/>
                </a:rPr>
                <a:t>=</a:t>
              </a:r>
            </a:p>
          </p:txBody>
        </p:sp>
        <p:sp>
          <p:nvSpPr>
            <p:cNvPr id="66" name="TextBox 65"/>
            <p:cNvSpPr txBox="1"/>
            <p:nvPr/>
          </p:nvSpPr>
          <p:spPr>
            <a:xfrm>
              <a:off x="1387181" y="5316279"/>
              <a:ext cx="204265" cy="400109"/>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Y</a:t>
              </a:r>
            </a:p>
          </p:txBody>
        </p:sp>
        <p:sp>
          <p:nvSpPr>
            <p:cNvPr id="67" name="TextBox 66"/>
            <p:cNvSpPr txBox="1"/>
            <p:nvPr/>
          </p:nvSpPr>
          <p:spPr>
            <a:xfrm>
              <a:off x="2366992" y="5316279"/>
              <a:ext cx="204265" cy="400109"/>
            </a:xfrm>
            <a:prstGeom prst="rect">
              <a:avLst/>
            </a:prstGeom>
            <a:noFill/>
          </p:spPr>
          <p:txBody>
            <a:bodyPr wrap="square" rtlCol="0">
              <a:spAutoFit/>
            </a:bodyPr>
            <a:lstStyle/>
            <a:p>
              <a:pPr algn="ctr"/>
              <a:r>
                <a:rPr lang="en-US" sz="1350" dirty="0">
                  <a:solidFill>
                    <a:schemeClr val="bg1"/>
                  </a:solidFill>
                  <a:latin typeface="Calibri" panose="020F0502020204030204" pitchFamily="34" charset="0"/>
                </a:rPr>
                <a:t>X</a:t>
              </a:r>
            </a:p>
          </p:txBody>
        </p:sp>
        <p:sp>
          <p:nvSpPr>
            <p:cNvPr id="68" name="TextBox 67"/>
            <p:cNvSpPr txBox="1"/>
            <p:nvPr/>
          </p:nvSpPr>
          <p:spPr>
            <a:xfrm>
              <a:off x="2032935" y="5305645"/>
              <a:ext cx="204265" cy="400109"/>
            </a:xfrm>
            <a:prstGeom prst="rect">
              <a:avLst/>
            </a:prstGeom>
            <a:noFill/>
          </p:spPr>
          <p:txBody>
            <a:bodyPr wrap="square" rtlCol="0">
              <a:spAutoFit/>
            </a:bodyPr>
            <a:lstStyle/>
            <a:p>
              <a:pPr algn="ctr"/>
              <a:r>
                <a:rPr lang="en-US" sz="1350" dirty="0">
                  <a:latin typeface="Calibri" panose="020F0502020204030204" pitchFamily="34" charset="0"/>
                </a:rPr>
                <a:t>b</a:t>
              </a:r>
            </a:p>
          </p:txBody>
        </p:sp>
        <p:sp>
          <p:nvSpPr>
            <p:cNvPr id="70" name="TextBox 69"/>
            <p:cNvSpPr txBox="1"/>
            <p:nvPr/>
          </p:nvSpPr>
          <p:spPr>
            <a:xfrm>
              <a:off x="2586134" y="5312239"/>
              <a:ext cx="270980" cy="400109"/>
            </a:xfrm>
            <a:prstGeom prst="rect">
              <a:avLst/>
            </a:prstGeom>
            <a:noFill/>
          </p:spPr>
          <p:txBody>
            <a:bodyPr wrap="square" rtlCol="0">
              <a:spAutoFit/>
            </a:bodyPr>
            <a:lstStyle/>
            <a:p>
              <a:r>
                <a:rPr lang="en-US" sz="1350" dirty="0">
                  <a:latin typeface="Calibri" panose="020F0502020204030204" pitchFamily="34" charset="0"/>
                </a:rPr>
                <a:t>+</a:t>
              </a:r>
            </a:p>
          </p:txBody>
        </p:sp>
        <p:sp>
          <p:nvSpPr>
            <p:cNvPr id="71" name="Double Bracket 70"/>
            <p:cNvSpPr/>
            <p:nvPr/>
          </p:nvSpPr>
          <p:spPr>
            <a:xfrm>
              <a:off x="2911144" y="4933507"/>
              <a:ext cx="254647" cy="1254642"/>
            </a:xfrm>
            <a:prstGeom prst="bracketPair">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72" name="TextBox 71"/>
            <p:cNvSpPr txBox="1"/>
            <p:nvPr/>
          </p:nvSpPr>
          <p:spPr>
            <a:xfrm>
              <a:off x="2948562" y="5316279"/>
              <a:ext cx="204265" cy="400109"/>
            </a:xfrm>
            <a:prstGeom prst="rect">
              <a:avLst/>
            </a:prstGeom>
            <a:noFill/>
          </p:spPr>
          <p:txBody>
            <a:bodyPr wrap="square" rtlCol="0">
              <a:spAutoFit/>
            </a:bodyPr>
            <a:lstStyle/>
            <a:p>
              <a:pPr algn="ctr"/>
              <a:r>
                <a:rPr lang="en-US" sz="1350" dirty="0">
                  <a:latin typeface="Calibri" panose="020F0502020204030204" pitchFamily="34" charset="0"/>
                </a:rPr>
                <a:t>e</a:t>
              </a:r>
            </a:p>
          </p:txBody>
        </p:sp>
      </p:grpSp>
      <p:cxnSp>
        <p:nvCxnSpPr>
          <p:cNvPr id="74" name="Straight Connector 73"/>
          <p:cNvCxnSpPr/>
          <p:nvPr/>
        </p:nvCxnSpPr>
        <p:spPr>
          <a:xfrm>
            <a:off x="2042548" y="3790912"/>
            <a:ext cx="306039" cy="0"/>
          </a:xfrm>
          <a:prstGeom prst="line">
            <a:avLst/>
          </a:prstGeom>
          <a:ln>
            <a:tailEnd type="ova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374233" y="3652414"/>
            <a:ext cx="1831794" cy="523220"/>
          </a:xfrm>
          <a:prstGeom prst="rect">
            <a:avLst/>
          </a:prstGeom>
          <a:noFill/>
        </p:spPr>
        <p:txBody>
          <a:bodyPr wrap="square" rtlCol="0">
            <a:spAutoFit/>
          </a:bodyPr>
          <a:lstStyle/>
          <a:p>
            <a:r>
              <a:rPr lang="en-US" sz="1400" dirty="0">
                <a:latin typeface="Calibri" panose="020F0502020204030204" pitchFamily="34" charset="0"/>
              </a:rPr>
              <a:t>Use chat metrics to predict change points</a:t>
            </a:r>
          </a:p>
        </p:txBody>
      </p:sp>
      <p:sp>
        <p:nvSpPr>
          <p:cNvPr id="77" name="TextBox 76"/>
          <p:cNvSpPr txBox="1"/>
          <p:nvPr/>
        </p:nvSpPr>
        <p:spPr>
          <a:xfrm>
            <a:off x="5059892" y="3904021"/>
            <a:ext cx="3369329" cy="584775"/>
          </a:xfrm>
          <a:prstGeom prst="rect">
            <a:avLst/>
          </a:prstGeom>
          <a:noFill/>
        </p:spPr>
        <p:txBody>
          <a:bodyPr wrap="square" rtlCol="0">
            <a:spAutoFit/>
          </a:bodyPr>
          <a:lstStyle/>
          <a:p>
            <a:r>
              <a:rPr lang="en-US" sz="1600" dirty="0">
                <a:latin typeface="Calibri" panose="020F0502020204030204" pitchFamily="34" charset="0"/>
              </a:rPr>
              <a:t>In the test group, changes in platform use related to frequencies of chat. </a:t>
            </a:r>
          </a:p>
        </p:txBody>
      </p:sp>
      <p:sp>
        <p:nvSpPr>
          <p:cNvPr id="78" name="TextBox 77"/>
          <p:cNvSpPr txBox="1"/>
          <p:nvPr/>
        </p:nvSpPr>
        <p:spPr>
          <a:xfrm>
            <a:off x="5219552" y="921435"/>
            <a:ext cx="3203589" cy="300082"/>
          </a:xfrm>
          <a:prstGeom prst="rect">
            <a:avLst/>
          </a:prstGeom>
          <a:noFill/>
        </p:spPr>
        <p:txBody>
          <a:bodyPr wrap="square" rtlCol="0">
            <a:spAutoFit/>
          </a:bodyPr>
          <a:lstStyle/>
          <a:p>
            <a:pPr algn="ctr"/>
            <a:r>
              <a:rPr lang="en-US" sz="1350" dirty="0">
                <a:latin typeface="Calibri" panose="020F0502020204030204" pitchFamily="34" charset="0"/>
              </a:rPr>
              <a:t>PRELIMINARY RESULTS</a:t>
            </a:r>
          </a:p>
        </p:txBody>
      </p:sp>
      <p:grpSp>
        <p:nvGrpSpPr>
          <p:cNvPr id="22" name="Group 21"/>
          <p:cNvGrpSpPr/>
          <p:nvPr/>
        </p:nvGrpSpPr>
        <p:grpSpPr>
          <a:xfrm>
            <a:off x="1961539" y="4233231"/>
            <a:ext cx="2610457" cy="523220"/>
            <a:chOff x="2608025" y="5765433"/>
            <a:chExt cx="3480609" cy="697626"/>
          </a:xfrm>
        </p:grpSpPr>
        <p:sp>
          <p:nvSpPr>
            <p:cNvPr id="76" name="TextBox 75"/>
            <p:cNvSpPr txBox="1"/>
            <p:nvPr/>
          </p:nvSpPr>
          <p:spPr>
            <a:xfrm>
              <a:off x="2788612" y="5765433"/>
              <a:ext cx="3300022" cy="697626"/>
            </a:xfrm>
            <a:prstGeom prst="rect">
              <a:avLst/>
            </a:prstGeom>
            <a:noFill/>
          </p:spPr>
          <p:txBody>
            <a:bodyPr wrap="square" rtlCol="0">
              <a:spAutoFit/>
            </a:bodyPr>
            <a:lstStyle/>
            <a:p>
              <a:r>
                <a:rPr lang="en-US" sz="1400" dirty="0">
                  <a:latin typeface="Calibri" panose="020F0502020204030204" pitchFamily="34" charset="0"/>
                </a:rPr>
                <a:t>Gives an estimate of teammate influence on individuals</a:t>
              </a:r>
            </a:p>
          </p:txBody>
        </p:sp>
        <p:sp>
          <p:nvSpPr>
            <p:cNvPr id="89" name="TextBox 88"/>
            <p:cNvSpPr txBox="1"/>
            <p:nvPr/>
          </p:nvSpPr>
          <p:spPr>
            <a:xfrm>
              <a:off x="2608025" y="5765433"/>
              <a:ext cx="1405478" cy="338554"/>
            </a:xfrm>
            <a:prstGeom prst="rect">
              <a:avLst/>
            </a:prstGeom>
            <a:noFill/>
          </p:spPr>
          <p:txBody>
            <a:bodyPr wrap="square" rtlCol="0">
              <a:spAutoFit/>
            </a:bodyPr>
            <a:lstStyle/>
            <a:p>
              <a:pPr marL="214313" indent="-214313">
                <a:buFont typeface="Wingdings" charset="2"/>
                <a:buChar char="Ø"/>
              </a:pPr>
              <a:r>
                <a:rPr lang="en-US" sz="1050" dirty="0">
                  <a:latin typeface="Calibri" panose="020F0502020204030204" pitchFamily="34" charset="0"/>
                </a:rPr>
                <a:t>.</a:t>
              </a:r>
            </a:p>
          </p:txBody>
        </p:sp>
      </p:grpSp>
      <p:grpSp>
        <p:nvGrpSpPr>
          <p:cNvPr id="24" name="Group 23"/>
          <p:cNvGrpSpPr/>
          <p:nvPr/>
        </p:nvGrpSpPr>
        <p:grpSpPr>
          <a:xfrm>
            <a:off x="4971399" y="1153531"/>
            <a:ext cx="3546315" cy="1107982"/>
            <a:chOff x="5624731" y="2978551"/>
            <a:chExt cx="3752023" cy="950511"/>
          </a:xfrm>
        </p:grpSpPr>
        <p:grpSp>
          <p:nvGrpSpPr>
            <p:cNvPr id="25" name="Group 24"/>
            <p:cNvGrpSpPr/>
            <p:nvPr/>
          </p:nvGrpSpPr>
          <p:grpSpPr>
            <a:xfrm>
              <a:off x="5624731" y="2983258"/>
              <a:ext cx="3694962" cy="945804"/>
              <a:chOff x="4969499" y="3089667"/>
              <a:chExt cx="3694962" cy="945804"/>
            </a:xfrm>
          </p:grpSpPr>
          <p:sp>
            <p:nvSpPr>
              <p:cNvPr id="5" name="TextBox 4"/>
              <p:cNvSpPr txBox="1"/>
              <p:nvPr/>
            </p:nvSpPr>
            <p:spPr>
              <a:xfrm>
                <a:off x="5249324" y="3850647"/>
                <a:ext cx="3415137" cy="184824"/>
              </a:xfrm>
              <a:prstGeom prst="rect">
                <a:avLst/>
              </a:prstGeom>
              <a:noFill/>
            </p:spPr>
            <p:txBody>
              <a:bodyPr wrap="square" rtlCol="0">
                <a:spAutoFit/>
              </a:bodyPr>
              <a:lstStyle/>
              <a:p>
                <a:pPr algn="ctr"/>
                <a:r>
                  <a:rPr lang="en-US" sz="800" dirty="0">
                    <a:latin typeface="Calibri" panose="020F0502020204030204" pitchFamily="34" charset="0"/>
                  </a:rPr>
                  <a:t>Window number</a:t>
                </a:r>
              </a:p>
            </p:txBody>
          </p:sp>
          <p:sp>
            <p:nvSpPr>
              <p:cNvPr id="88" name="TextBox 87"/>
              <p:cNvSpPr txBox="1"/>
              <p:nvPr/>
            </p:nvSpPr>
            <p:spPr>
              <a:xfrm rot="16200000">
                <a:off x="4730124" y="3329042"/>
                <a:ext cx="709582" cy="230832"/>
              </a:xfrm>
              <a:prstGeom prst="rect">
                <a:avLst/>
              </a:prstGeom>
              <a:noFill/>
            </p:spPr>
            <p:txBody>
              <a:bodyPr wrap="square" rtlCol="0">
                <a:spAutoFit/>
              </a:bodyPr>
              <a:lstStyle/>
              <a:p>
                <a:pPr algn="ctr"/>
                <a:r>
                  <a:rPr lang="en-US" sz="800" dirty="0">
                    <a:latin typeface="Calibri" panose="020F0502020204030204" pitchFamily="34" charset="0"/>
                  </a:rPr>
                  <a:t>Code close</a:t>
                </a:r>
              </a:p>
            </p:txBody>
          </p:sp>
        </p:grpSp>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l="2670" t="72594" b="2592"/>
            <a:stretch/>
          </p:blipFill>
          <p:spPr>
            <a:xfrm>
              <a:off x="5829916" y="2978551"/>
              <a:ext cx="3546838" cy="762284"/>
            </a:xfrm>
            <a:prstGeom prst="rect">
              <a:avLst/>
            </a:prstGeom>
          </p:spPr>
        </p:pic>
      </p:grpSp>
      <p:grpSp>
        <p:nvGrpSpPr>
          <p:cNvPr id="54" name="Group 53">
            <a:extLst>
              <a:ext uri="{FF2B5EF4-FFF2-40B4-BE49-F238E27FC236}">
                <a16:creationId xmlns:a16="http://schemas.microsoft.com/office/drawing/2014/main" id="{1B2DFF02-EC82-644A-92A5-D9879C090D04}"/>
              </a:ext>
            </a:extLst>
          </p:cNvPr>
          <p:cNvGrpSpPr/>
          <p:nvPr/>
        </p:nvGrpSpPr>
        <p:grpSpPr>
          <a:xfrm>
            <a:off x="5231811" y="2411965"/>
            <a:ext cx="3025491" cy="1502059"/>
            <a:chOff x="5024481" y="2411965"/>
            <a:chExt cx="3025491" cy="1502059"/>
          </a:xfrm>
        </p:grpSpPr>
        <p:sp>
          <p:nvSpPr>
            <p:cNvPr id="95" name="TextBox 94"/>
            <p:cNvSpPr txBox="1"/>
            <p:nvPr/>
          </p:nvSpPr>
          <p:spPr>
            <a:xfrm>
              <a:off x="5024481" y="2411965"/>
              <a:ext cx="3025491" cy="507831"/>
            </a:xfrm>
            <a:prstGeom prst="rect">
              <a:avLst/>
            </a:prstGeom>
            <a:noFill/>
          </p:spPr>
          <p:txBody>
            <a:bodyPr wrap="square" rtlCol="0">
              <a:spAutoFit/>
            </a:bodyPr>
            <a:lstStyle/>
            <a:p>
              <a:pPr algn="ctr"/>
              <a:r>
                <a:rPr lang="en-US" sz="1350" dirty="0">
                  <a:latin typeface="Calibri" panose="020F0502020204030204" pitchFamily="34" charset="0"/>
                </a:rPr>
                <a:t>Message Structure, by Teammate, Predicts Team Change-Points </a:t>
              </a:r>
            </a:p>
          </p:txBody>
        </p:sp>
        <p:sp>
          <p:nvSpPr>
            <p:cNvPr id="97" name="TextBox 96"/>
            <p:cNvSpPr txBox="1"/>
            <p:nvPr/>
          </p:nvSpPr>
          <p:spPr>
            <a:xfrm>
              <a:off x="5170707" y="2898361"/>
              <a:ext cx="2733038" cy="1015663"/>
            </a:xfrm>
            <a:prstGeom prst="rect">
              <a:avLst/>
            </a:prstGeom>
            <a:noFill/>
          </p:spPr>
          <p:txBody>
            <a:bodyPr wrap="square" rtlCol="0">
              <a:spAutoFit/>
            </a:bodyPr>
            <a:lstStyle/>
            <a:p>
              <a:pPr algn="ctr"/>
              <a:r>
                <a:rPr lang="en-US" sz="1200" dirty="0">
                  <a:latin typeface="Calibri" panose="020F0502020204030204" pitchFamily="34" charset="0"/>
                </a:rPr>
                <a:t>Total Model Fit: pR</a:t>
              </a:r>
              <a:r>
                <a:rPr lang="en-US" sz="1200" baseline="30000" dirty="0">
                  <a:latin typeface="Calibri" panose="020F0502020204030204" pitchFamily="34" charset="0"/>
                </a:rPr>
                <a:t>2 </a:t>
              </a:r>
              <a:r>
                <a:rPr lang="en-US" sz="1200" dirty="0">
                  <a:latin typeface="Calibri" panose="020F0502020204030204" pitchFamily="34" charset="0"/>
                </a:rPr>
                <a:t>= .38</a:t>
              </a:r>
            </a:p>
            <a:p>
              <a:pPr algn="ctr"/>
              <a:r>
                <a:rPr lang="en-US" sz="1200" dirty="0">
                  <a:latin typeface="Calibri" panose="020F0502020204030204" pitchFamily="34" charset="0"/>
                </a:rPr>
                <a:t>Log-Odds (P1) = .91, p = .60 </a:t>
              </a:r>
            </a:p>
            <a:p>
              <a:pPr algn="ctr"/>
              <a:r>
                <a:rPr lang="en-US" sz="1200" dirty="0">
                  <a:latin typeface="Calibri" panose="020F0502020204030204" pitchFamily="34" charset="0"/>
                </a:rPr>
                <a:t>Log-Odds (P2) = .61,  p = .99</a:t>
              </a:r>
            </a:p>
            <a:p>
              <a:pPr algn="ctr"/>
              <a:r>
                <a:rPr lang="en-US" sz="1200" dirty="0">
                  <a:latin typeface="Calibri" panose="020F0502020204030204" pitchFamily="34" charset="0"/>
                </a:rPr>
                <a:t>Log-Odds (P3) = .38, p = 1.00</a:t>
              </a:r>
            </a:p>
            <a:p>
              <a:pPr algn="ctr"/>
              <a:endParaRPr lang="en-US" sz="1200" dirty="0">
                <a:latin typeface="Calibri" panose="020F0502020204030204" pitchFamily="34" charset="0"/>
              </a:endParaRPr>
            </a:p>
          </p:txBody>
        </p:sp>
      </p:grpSp>
      <p:sp>
        <p:nvSpPr>
          <p:cNvPr id="4" name="Title 3">
            <a:extLst>
              <a:ext uri="{FF2B5EF4-FFF2-40B4-BE49-F238E27FC236}">
                <a16:creationId xmlns:a16="http://schemas.microsoft.com/office/drawing/2014/main" id="{C002588A-C486-BF4A-B66C-F647027113C3}"/>
              </a:ext>
            </a:extLst>
          </p:cNvPr>
          <p:cNvSpPr>
            <a:spLocks noGrp="1"/>
          </p:cNvSpPr>
          <p:nvPr>
            <p:ph type="title"/>
          </p:nvPr>
        </p:nvSpPr>
        <p:spPr>
          <a:xfrm>
            <a:off x="923544" y="259907"/>
            <a:ext cx="7280656" cy="664689"/>
          </a:xfrm>
        </p:spPr>
        <p:txBody>
          <a:bodyPr>
            <a:normAutofit/>
          </a:bodyPr>
          <a:lstStyle/>
          <a:p>
            <a:r>
              <a:rPr lang="en-US" sz="2800" dirty="0"/>
              <a:t>Implementation: Modeling Influence </a:t>
            </a:r>
          </a:p>
        </p:txBody>
      </p:sp>
      <p:sp>
        <p:nvSpPr>
          <p:cNvPr id="79" name="Slide Number Placeholder 2">
            <a:extLst>
              <a:ext uri="{FF2B5EF4-FFF2-40B4-BE49-F238E27FC236}">
                <a16:creationId xmlns:a16="http://schemas.microsoft.com/office/drawing/2014/main" id="{33EB78CB-E7F9-4C4F-9FBC-AC66A34B2D37}"/>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25</a:t>
            </a:fld>
            <a:endParaRPr lang="en-US" dirty="0"/>
          </a:p>
        </p:txBody>
      </p:sp>
    </p:spTree>
    <p:extLst>
      <p:ext uri="{BB962C8B-B14F-4D97-AF65-F5344CB8AC3E}">
        <p14:creationId xmlns:p14="http://schemas.microsoft.com/office/powerpoint/2010/main" val="1039613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110"/>
          <p:cNvCxnSpPr/>
          <p:nvPr/>
        </p:nvCxnSpPr>
        <p:spPr>
          <a:xfrm>
            <a:off x="2075428" y="1059259"/>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319437" y="1059259"/>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1399375" y="1053943"/>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843824" y="1053943"/>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092391" y="2492881"/>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1581489" y="2492881"/>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1431613" y="2489471"/>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2215764" y="2483871"/>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481898" y="3100132"/>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093811" y="3113365"/>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1299027" y="3100132"/>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91448" y="3113365"/>
            <a:ext cx="0" cy="48378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500289" y="1053943"/>
            <a:ext cx="3896730" cy="489098"/>
            <a:chOff x="781240" y="1392971"/>
            <a:chExt cx="3840916" cy="652130"/>
          </a:xfrm>
        </p:grpSpPr>
        <p:cxnSp>
          <p:nvCxnSpPr>
            <p:cNvPr id="6" name="Straight Connector 5"/>
            <p:cNvCxnSpPr/>
            <p:nvPr/>
          </p:nvCxnSpPr>
          <p:spPr>
            <a:xfrm>
              <a:off x="3696587"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274289" y="1400059"/>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473843"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81240" y="1491504"/>
              <a:ext cx="3840916" cy="400109"/>
              <a:chOff x="865762" y="1360954"/>
              <a:chExt cx="7211437" cy="400109"/>
            </a:xfrm>
          </p:grpSpPr>
          <p:cxnSp>
            <p:nvCxnSpPr>
              <p:cNvPr id="10" name="Straight Connector 9"/>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entagon 18"/>
              <p:cNvSpPr/>
              <p:nvPr/>
            </p:nvSpPr>
            <p:spPr>
              <a:xfrm>
                <a:off x="865762" y="1455381"/>
                <a:ext cx="7211437" cy="216232"/>
              </a:xfrm>
              <a:prstGeom prst="homePlate">
                <a:avLst/>
              </a:prstGeom>
              <a:solidFill>
                <a:srgbClr val="0000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20" name="TextBox 19"/>
              <p:cNvSpPr txBox="1"/>
              <p:nvPr/>
            </p:nvSpPr>
            <p:spPr>
              <a:xfrm>
                <a:off x="1500988" y="1360954"/>
                <a:ext cx="6443121" cy="400109"/>
              </a:xfrm>
              <a:prstGeom prst="rect">
                <a:avLst/>
              </a:prstGeom>
              <a:noFill/>
            </p:spPr>
            <p:txBody>
              <a:bodyPr wrap="square" rtlCol="0">
                <a:spAutoFit/>
              </a:bodyPr>
              <a:lstStyle/>
              <a:p>
                <a:r>
                  <a:rPr lang="en-US" sz="1350" dirty="0">
                    <a:solidFill>
                      <a:schemeClr val="bg1"/>
                    </a:solidFill>
                    <a:latin typeface="Calibri" panose="020F0502020204030204" pitchFamily="34" charset="0"/>
                  </a:rPr>
                  <a:t>Change Point Time-Series</a:t>
                </a:r>
              </a:p>
            </p:txBody>
          </p:sp>
        </p:grpSp>
      </p:grpSp>
      <p:sp>
        <p:nvSpPr>
          <p:cNvPr id="77" name="TextBox 76"/>
          <p:cNvSpPr txBox="1"/>
          <p:nvPr/>
        </p:nvSpPr>
        <p:spPr>
          <a:xfrm>
            <a:off x="1169332" y="4010530"/>
            <a:ext cx="6805336" cy="584775"/>
          </a:xfrm>
          <a:prstGeom prst="rect">
            <a:avLst/>
          </a:prstGeom>
          <a:noFill/>
        </p:spPr>
        <p:txBody>
          <a:bodyPr wrap="square" rtlCol="0">
            <a:spAutoFit/>
          </a:bodyPr>
          <a:lstStyle/>
          <a:p>
            <a:r>
              <a:rPr lang="en-US" sz="1600" dirty="0">
                <a:latin typeface="Calibri" panose="020F0502020204030204" pitchFamily="34" charset="0"/>
              </a:rPr>
              <a:t>We are able to identify  patterns of coordination between team-members in their activities on the platform</a:t>
            </a:r>
          </a:p>
        </p:txBody>
      </p:sp>
      <p:sp>
        <p:nvSpPr>
          <p:cNvPr id="78" name="TextBox 77"/>
          <p:cNvSpPr txBox="1"/>
          <p:nvPr/>
        </p:nvSpPr>
        <p:spPr>
          <a:xfrm>
            <a:off x="5556243" y="1109530"/>
            <a:ext cx="2743933" cy="300082"/>
          </a:xfrm>
          <a:prstGeom prst="rect">
            <a:avLst/>
          </a:prstGeom>
          <a:noFill/>
        </p:spPr>
        <p:txBody>
          <a:bodyPr wrap="square" rtlCol="0">
            <a:spAutoFit/>
          </a:bodyPr>
          <a:lstStyle/>
          <a:p>
            <a:pPr algn="ctr"/>
            <a:r>
              <a:rPr lang="en-US" sz="1350" dirty="0">
                <a:latin typeface="Calibri" panose="020F0502020204030204" pitchFamily="34" charset="0"/>
              </a:rPr>
              <a:t>PRELIMINARY RESULTS</a:t>
            </a:r>
          </a:p>
        </p:txBody>
      </p:sp>
      <p:grpSp>
        <p:nvGrpSpPr>
          <p:cNvPr id="69" name="Group 68"/>
          <p:cNvGrpSpPr/>
          <p:nvPr/>
        </p:nvGrpSpPr>
        <p:grpSpPr>
          <a:xfrm>
            <a:off x="536068" y="2487565"/>
            <a:ext cx="3896730" cy="489098"/>
            <a:chOff x="781240" y="1392971"/>
            <a:chExt cx="3840916" cy="652130"/>
          </a:xfrm>
        </p:grpSpPr>
        <p:cxnSp>
          <p:nvCxnSpPr>
            <p:cNvPr id="79" name="Straight Connector 78"/>
            <p:cNvCxnSpPr/>
            <p:nvPr/>
          </p:nvCxnSpPr>
          <p:spPr>
            <a:xfrm>
              <a:off x="3696587"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274289" y="1400059"/>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473843"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781240" y="1491504"/>
              <a:ext cx="3840916" cy="400109"/>
              <a:chOff x="865762" y="1360954"/>
              <a:chExt cx="7211437" cy="400109"/>
            </a:xfrm>
          </p:grpSpPr>
          <p:cxnSp>
            <p:nvCxnSpPr>
              <p:cNvPr id="84" name="Straight Connector 83"/>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Pentagon 92"/>
              <p:cNvSpPr/>
              <p:nvPr/>
            </p:nvSpPr>
            <p:spPr>
              <a:xfrm>
                <a:off x="865762" y="1455381"/>
                <a:ext cx="7211437" cy="216232"/>
              </a:xfrm>
              <a:prstGeom prst="homePlate">
                <a:avLst/>
              </a:prstGeom>
              <a:solidFill>
                <a:srgbClr val="0000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94" name="TextBox 93"/>
              <p:cNvSpPr txBox="1"/>
              <p:nvPr/>
            </p:nvSpPr>
            <p:spPr>
              <a:xfrm>
                <a:off x="1500988" y="1360954"/>
                <a:ext cx="6443121" cy="400109"/>
              </a:xfrm>
              <a:prstGeom prst="rect">
                <a:avLst/>
              </a:prstGeom>
              <a:noFill/>
            </p:spPr>
            <p:txBody>
              <a:bodyPr wrap="square" rtlCol="0">
                <a:spAutoFit/>
              </a:bodyPr>
              <a:lstStyle/>
              <a:p>
                <a:r>
                  <a:rPr lang="en-US" sz="1350" dirty="0">
                    <a:solidFill>
                      <a:schemeClr val="bg1"/>
                    </a:solidFill>
                    <a:latin typeface="Calibri" panose="020F0502020204030204" pitchFamily="34" charset="0"/>
                  </a:rPr>
                  <a:t>Change Point Time-Series</a:t>
                </a:r>
              </a:p>
            </p:txBody>
          </p:sp>
        </p:grpSp>
      </p:grpSp>
      <p:grpSp>
        <p:nvGrpSpPr>
          <p:cNvPr id="95" name="Group 94"/>
          <p:cNvGrpSpPr/>
          <p:nvPr/>
        </p:nvGrpSpPr>
        <p:grpSpPr>
          <a:xfrm>
            <a:off x="530889" y="3100132"/>
            <a:ext cx="3896730" cy="489098"/>
            <a:chOff x="781240" y="1392971"/>
            <a:chExt cx="3840916" cy="652130"/>
          </a:xfrm>
        </p:grpSpPr>
        <p:cxnSp>
          <p:nvCxnSpPr>
            <p:cNvPr id="96" name="Straight Connector 95"/>
            <p:cNvCxnSpPr/>
            <p:nvPr/>
          </p:nvCxnSpPr>
          <p:spPr>
            <a:xfrm>
              <a:off x="3696587"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274289" y="1400059"/>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473843" y="1392971"/>
              <a:ext cx="0" cy="645042"/>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9" name="Group 98"/>
            <p:cNvGrpSpPr/>
            <p:nvPr/>
          </p:nvGrpSpPr>
          <p:grpSpPr>
            <a:xfrm>
              <a:off x="781240" y="1491504"/>
              <a:ext cx="3840916" cy="400109"/>
              <a:chOff x="865762" y="1360954"/>
              <a:chExt cx="7211437" cy="400109"/>
            </a:xfrm>
          </p:grpSpPr>
          <p:cxnSp>
            <p:nvCxnSpPr>
              <p:cNvPr id="100" name="Straight Connector 99"/>
              <p:cNvCxnSpPr/>
              <p:nvPr/>
            </p:nvCxnSpPr>
            <p:spPr>
              <a:xfrm>
                <a:off x="2591025"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00988"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09654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722369" y="1386674"/>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367750"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842"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769828"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047339"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80793" y="1390650"/>
                <a:ext cx="0" cy="3435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Pentagon 108"/>
              <p:cNvSpPr/>
              <p:nvPr/>
            </p:nvSpPr>
            <p:spPr>
              <a:xfrm>
                <a:off x="865762" y="1455381"/>
                <a:ext cx="7211437" cy="216232"/>
              </a:xfrm>
              <a:prstGeom prst="homePlate">
                <a:avLst/>
              </a:prstGeom>
              <a:solidFill>
                <a:srgbClr val="0000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dirty="0">
                  <a:solidFill>
                    <a:schemeClr val="accent2">
                      <a:lumMod val="60000"/>
                      <a:lumOff val="40000"/>
                    </a:schemeClr>
                  </a:solidFill>
                  <a:latin typeface="Calibri" panose="020F0502020204030204" pitchFamily="34" charset="0"/>
                </a:endParaRPr>
              </a:p>
            </p:txBody>
          </p:sp>
          <p:sp>
            <p:nvSpPr>
              <p:cNvPr id="110" name="TextBox 109"/>
              <p:cNvSpPr txBox="1"/>
              <p:nvPr/>
            </p:nvSpPr>
            <p:spPr>
              <a:xfrm>
                <a:off x="1500988" y="1360954"/>
                <a:ext cx="6443121" cy="400109"/>
              </a:xfrm>
              <a:prstGeom prst="rect">
                <a:avLst/>
              </a:prstGeom>
              <a:noFill/>
            </p:spPr>
            <p:txBody>
              <a:bodyPr wrap="square" rtlCol="0">
                <a:spAutoFit/>
              </a:bodyPr>
              <a:lstStyle/>
              <a:p>
                <a:r>
                  <a:rPr lang="en-US" sz="1350" dirty="0">
                    <a:solidFill>
                      <a:schemeClr val="bg1"/>
                    </a:solidFill>
                    <a:latin typeface="Calibri" panose="020F0502020204030204" pitchFamily="34" charset="0"/>
                  </a:rPr>
                  <a:t>Change Point Time-Series</a:t>
                </a:r>
              </a:p>
            </p:txBody>
          </p:sp>
        </p:grpSp>
      </p:grpSp>
      <p:sp>
        <p:nvSpPr>
          <p:cNvPr id="123" name="Double Bracket 122"/>
          <p:cNvSpPr/>
          <p:nvPr/>
        </p:nvSpPr>
        <p:spPr>
          <a:xfrm>
            <a:off x="3346178" y="961556"/>
            <a:ext cx="277471" cy="2705829"/>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124" name="Double Bracket 123"/>
          <p:cNvSpPr/>
          <p:nvPr/>
        </p:nvSpPr>
        <p:spPr>
          <a:xfrm>
            <a:off x="3893309" y="961556"/>
            <a:ext cx="264906" cy="2705829"/>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latin typeface="Calibri" panose="020F0502020204030204" pitchFamily="34" charset="0"/>
            </a:endParaRPr>
          </a:p>
        </p:txBody>
      </p:sp>
      <p:sp>
        <p:nvSpPr>
          <p:cNvPr id="22" name="TextBox 21"/>
          <p:cNvSpPr txBox="1"/>
          <p:nvPr/>
        </p:nvSpPr>
        <p:spPr>
          <a:xfrm>
            <a:off x="957744" y="1619505"/>
            <a:ext cx="2306006" cy="738664"/>
          </a:xfrm>
          <a:prstGeom prst="rect">
            <a:avLst/>
          </a:prstGeom>
          <a:noFill/>
        </p:spPr>
        <p:txBody>
          <a:bodyPr wrap="square" rtlCol="0">
            <a:spAutoFit/>
          </a:bodyPr>
          <a:lstStyle/>
          <a:p>
            <a:r>
              <a:rPr lang="en-US" sz="1400" dirty="0">
                <a:latin typeface="Calibri" panose="020F0502020204030204" pitchFamily="34" charset="0"/>
              </a:rPr>
              <a:t>Compare observed distances between changes points to random placement</a:t>
            </a:r>
          </a:p>
        </p:txBody>
      </p:sp>
      <p:cxnSp>
        <p:nvCxnSpPr>
          <p:cNvPr id="24" name="Elbow Connector 23"/>
          <p:cNvCxnSpPr/>
          <p:nvPr/>
        </p:nvCxnSpPr>
        <p:spPr>
          <a:xfrm rot="16200000" flipH="1">
            <a:off x="824981" y="1657614"/>
            <a:ext cx="151606" cy="113920"/>
          </a:xfrm>
          <a:prstGeom prst="bentConnector3">
            <a:avLst>
              <a:gd name="adj1" fmla="val 97340"/>
            </a:avLst>
          </a:prstGeom>
          <a:ln>
            <a:tailEnd type="ova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765" r="7402"/>
          <a:stretch/>
        </p:blipFill>
        <p:spPr>
          <a:xfrm>
            <a:off x="5261298" y="1354098"/>
            <a:ext cx="3382413" cy="2200939"/>
          </a:xfrm>
          <a:prstGeom prst="rect">
            <a:avLst/>
          </a:prstGeom>
        </p:spPr>
      </p:pic>
      <p:cxnSp>
        <p:nvCxnSpPr>
          <p:cNvPr id="26" name="Straight Arrow Connector 25"/>
          <p:cNvCxnSpPr/>
          <p:nvPr/>
        </p:nvCxnSpPr>
        <p:spPr>
          <a:xfrm flipH="1">
            <a:off x="7018818" y="1808133"/>
            <a:ext cx="292840" cy="149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250412" y="1689073"/>
            <a:ext cx="825531" cy="261610"/>
          </a:xfrm>
          <a:prstGeom prst="rect">
            <a:avLst/>
          </a:prstGeom>
          <a:noFill/>
        </p:spPr>
        <p:txBody>
          <a:bodyPr wrap="square" rtlCol="0">
            <a:spAutoFit/>
          </a:bodyPr>
          <a:lstStyle/>
          <a:p>
            <a:r>
              <a:rPr lang="en-US" sz="1100" dirty="0">
                <a:latin typeface="Calibri" panose="020F0502020204030204" pitchFamily="34" charset="0"/>
              </a:rPr>
              <a:t>Random</a:t>
            </a:r>
          </a:p>
        </p:txBody>
      </p:sp>
      <p:cxnSp>
        <p:nvCxnSpPr>
          <p:cNvPr id="128" name="Straight Arrow Connector 127"/>
          <p:cNvCxnSpPr>
            <a:cxnSpLocks/>
          </p:cNvCxnSpPr>
          <p:nvPr/>
        </p:nvCxnSpPr>
        <p:spPr>
          <a:xfrm flipH="1">
            <a:off x="5877435" y="1559070"/>
            <a:ext cx="28746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128204" y="1444788"/>
            <a:ext cx="1915977" cy="261610"/>
          </a:xfrm>
          <a:prstGeom prst="rect">
            <a:avLst/>
          </a:prstGeom>
          <a:noFill/>
        </p:spPr>
        <p:txBody>
          <a:bodyPr wrap="square" rtlCol="0">
            <a:spAutoFit/>
          </a:bodyPr>
          <a:lstStyle/>
          <a:p>
            <a:r>
              <a:rPr lang="en-US" sz="1100" dirty="0">
                <a:latin typeface="Calibri" panose="020F0502020204030204" pitchFamily="34" charset="0"/>
              </a:rPr>
              <a:t>Observed Change Points</a:t>
            </a:r>
          </a:p>
        </p:txBody>
      </p:sp>
      <p:sp>
        <p:nvSpPr>
          <p:cNvPr id="4" name="TextBox 3"/>
          <p:cNvSpPr txBox="1"/>
          <p:nvPr/>
        </p:nvSpPr>
        <p:spPr>
          <a:xfrm>
            <a:off x="7950723" y="1089491"/>
            <a:ext cx="864755" cy="300082"/>
          </a:xfrm>
          <a:prstGeom prst="rect">
            <a:avLst/>
          </a:prstGeom>
          <a:noFill/>
        </p:spPr>
        <p:txBody>
          <a:bodyPr wrap="square" rtlCol="0">
            <a:spAutoFit/>
          </a:bodyPr>
          <a:lstStyle/>
          <a:p>
            <a:r>
              <a:rPr lang="en-US" sz="1350" dirty="0">
                <a:latin typeface="Calibri" panose="020F0502020204030204" pitchFamily="34" charset="0"/>
              </a:rPr>
              <a:t>p &lt; .9</a:t>
            </a:r>
            <a:r>
              <a:rPr lang="en-US" sz="1350" baseline="30000" dirty="0">
                <a:latin typeface="Calibri" panose="020F0502020204030204" pitchFamily="34" charset="0"/>
              </a:rPr>
              <a:t>-4</a:t>
            </a:r>
          </a:p>
        </p:txBody>
      </p:sp>
      <p:sp>
        <p:nvSpPr>
          <p:cNvPr id="25" name="Title 24">
            <a:extLst>
              <a:ext uri="{FF2B5EF4-FFF2-40B4-BE49-F238E27FC236}">
                <a16:creationId xmlns:a16="http://schemas.microsoft.com/office/drawing/2014/main" id="{77481485-4320-F842-BE3B-3DE53E9E380D}"/>
              </a:ext>
            </a:extLst>
          </p:cNvPr>
          <p:cNvSpPr>
            <a:spLocks noGrp="1"/>
          </p:cNvSpPr>
          <p:nvPr>
            <p:ph type="title"/>
          </p:nvPr>
        </p:nvSpPr>
        <p:spPr>
          <a:xfrm>
            <a:off x="923544" y="259907"/>
            <a:ext cx="7280656" cy="664689"/>
          </a:xfrm>
        </p:spPr>
        <p:txBody>
          <a:bodyPr>
            <a:normAutofit/>
          </a:bodyPr>
          <a:lstStyle/>
          <a:p>
            <a:r>
              <a:rPr lang="en-US" sz="2800" dirty="0"/>
              <a:t>Implementation: Modeling Team Coherence </a:t>
            </a:r>
          </a:p>
        </p:txBody>
      </p:sp>
      <p:sp>
        <p:nvSpPr>
          <p:cNvPr id="80" name="Slide Number Placeholder 2">
            <a:extLst>
              <a:ext uri="{FF2B5EF4-FFF2-40B4-BE49-F238E27FC236}">
                <a16:creationId xmlns:a16="http://schemas.microsoft.com/office/drawing/2014/main" id="{2B08F76A-9696-E044-AB17-BE1992C4BB42}"/>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26</a:t>
            </a:fld>
            <a:endParaRPr lang="en-US" dirty="0"/>
          </a:p>
        </p:txBody>
      </p:sp>
    </p:spTree>
    <p:extLst>
      <p:ext uri="{BB962C8B-B14F-4D97-AF65-F5344CB8AC3E}">
        <p14:creationId xmlns:p14="http://schemas.microsoft.com/office/powerpoint/2010/main" val="14274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3A85A-4008-AC4E-8FCD-A766CDED3021}"/>
              </a:ext>
            </a:extLst>
          </p:cNvPr>
          <p:cNvSpPr>
            <a:spLocks noGrp="1"/>
          </p:cNvSpPr>
          <p:nvPr>
            <p:ph type="title"/>
          </p:nvPr>
        </p:nvSpPr>
        <p:spPr/>
        <p:txBody>
          <a:bodyPr/>
          <a:lstStyle/>
          <a:p>
            <a:r>
              <a:rPr lang="en-US" dirty="0"/>
              <a:t>Agenda</a:t>
            </a:r>
          </a:p>
        </p:txBody>
      </p:sp>
      <p:sp>
        <p:nvSpPr>
          <p:cNvPr id="8" name="Slide Number Placeholder 2">
            <a:extLst>
              <a:ext uri="{FF2B5EF4-FFF2-40B4-BE49-F238E27FC236}">
                <a16:creationId xmlns:a16="http://schemas.microsoft.com/office/drawing/2014/main" id="{E9773A0A-82A0-2744-8736-D58BF3B5042F}"/>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27</a:t>
            </a:fld>
            <a:endParaRPr lang="en-US" dirty="0"/>
          </a:p>
        </p:txBody>
      </p:sp>
      <p:sp>
        <p:nvSpPr>
          <p:cNvPr id="4" name="TextBox 3">
            <a:extLst>
              <a:ext uri="{FF2B5EF4-FFF2-40B4-BE49-F238E27FC236}">
                <a16:creationId xmlns:a16="http://schemas.microsoft.com/office/drawing/2014/main" id="{0E253DC1-599D-6E44-82F9-40B5E3452FB9}"/>
              </a:ext>
            </a:extLst>
          </p:cNvPr>
          <p:cNvSpPr txBox="1"/>
          <p:nvPr/>
        </p:nvSpPr>
        <p:spPr>
          <a:xfrm>
            <a:off x="1472665" y="1251284"/>
            <a:ext cx="613717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rPr>
              <a:t>Project Alloy &amp; Human Machine Teaming</a:t>
            </a:r>
          </a:p>
          <a:p>
            <a:pPr marL="285750" indent="-285750">
              <a:buFont typeface="Arial" panose="020B0604020202020204" pitchFamily="34" charset="0"/>
              <a:buChar char="•"/>
            </a:pPr>
            <a:r>
              <a:rPr lang="en-US" sz="2000" dirty="0">
                <a:latin typeface="Calibri" panose="020F0502020204030204" pitchFamily="34" charset="0"/>
              </a:rPr>
              <a:t>The Technical Approach</a:t>
            </a:r>
          </a:p>
          <a:p>
            <a:pPr marL="742950" lvl="1" indent="-285750">
              <a:buFont typeface="Arial" panose="020B0604020202020204" pitchFamily="34" charset="0"/>
              <a:buChar char="•"/>
            </a:pPr>
            <a:r>
              <a:rPr lang="en-US" sz="2000" dirty="0">
                <a:latin typeface="Calibri" panose="020F0502020204030204" pitchFamily="34" charset="0"/>
              </a:rPr>
              <a:t>Experimental Setup</a:t>
            </a:r>
          </a:p>
          <a:p>
            <a:pPr marL="742950" lvl="1" indent="-285750">
              <a:buFont typeface="Arial" panose="020B0604020202020204" pitchFamily="34" charset="0"/>
              <a:buChar char="•"/>
            </a:pPr>
            <a:r>
              <a:rPr lang="en-US" sz="2000" dirty="0">
                <a:latin typeface="Calibri" panose="020F0502020204030204" pitchFamily="34" charset="0"/>
              </a:rPr>
              <a:t>Instrumented Workspace</a:t>
            </a:r>
          </a:p>
          <a:p>
            <a:pPr marL="742950" lvl="1" indent="-285750">
              <a:buFont typeface="Arial" panose="020B0604020202020204" pitchFamily="34" charset="0"/>
              <a:buChar char="•"/>
            </a:pPr>
            <a:r>
              <a:rPr lang="en-US" sz="2000" dirty="0">
                <a:latin typeface="Calibri" panose="020F0502020204030204" pitchFamily="34" charset="0"/>
              </a:rPr>
              <a:t>AI Teammates</a:t>
            </a:r>
          </a:p>
          <a:p>
            <a:pPr marL="285750" indent="-285750">
              <a:buFont typeface="Arial" panose="020B0604020202020204" pitchFamily="34" charset="0"/>
              <a:buChar char="•"/>
            </a:pPr>
            <a:r>
              <a:rPr lang="en-US" sz="2000" dirty="0">
                <a:latin typeface="Calibri" panose="020F0502020204030204" pitchFamily="34" charset="0"/>
              </a:rPr>
              <a:t>Measuring human machine teamwork</a:t>
            </a:r>
          </a:p>
          <a:p>
            <a:pPr marL="285750" indent="-285750">
              <a:buFont typeface="Arial" panose="020B0604020202020204" pitchFamily="34" charset="0"/>
              <a:buChar char="•"/>
            </a:pPr>
            <a:r>
              <a:rPr lang="en-US" sz="2000" b="1" dirty="0">
                <a:latin typeface="Calibri" panose="020F0502020204030204" pitchFamily="34" charset="0"/>
              </a:rPr>
              <a:t>Intro to the meta-Kaggle dataset</a:t>
            </a:r>
          </a:p>
          <a:p>
            <a:pPr marL="285750" indent="-285750">
              <a:buFont typeface="Arial" panose="020B0604020202020204" pitchFamily="34" charset="0"/>
              <a:buChar char="•"/>
            </a:pPr>
            <a:r>
              <a:rPr lang="en-US" sz="2000" dirty="0">
                <a:latin typeface="Calibri" panose="020F0502020204030204" pitchFamily="34" charset="0"/>
              </a:rPr>
              <a:t>Code demo</a:t>
            </a:r>
          </a:p>
        </p:txBody>
      </p:sp>
    </p:spTree>
    <p:extLst>
      <p:ext uri="{BB962C8B-B14F-4D97-AF65-F5344CB8AC3E}">
        <p14:creationId xmlns:p14="http://schemas.microsoft.com/office/powerpoint/2010/main" val="2630432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5868-7DF7-FF44-AF0B-67B39530CB15}"/>
              </a:ext>
            </a:extLst>
          </p:cNvPr>
          <p:cNvSpPr>
            <a:spLocks noGrp="1"/>
          </p:cNvSpPr>
          <p:nvPr>
            <p:ph type="title"/>
          </p:nvPr>
        </p:nvSpPr>
        <p:spPr>
          <a:xfrm>
            <a:off x="923544" y="259907"/>
            <a:ext cx="7280656" cy="664689"/>
          </a:xfrm>
        </p:spPr>
        <p:txBody>
          <a:bodyPr>
            <a:normAutofit/>
          </a:bodyPr>
          <a:lstStyle/>
          <a:p>
            <a:r>
              <a:rPr lang="en-US" sz="2800" dirty="0"/>
              <a:t>Meta-Kaggle</a:t>
            </a:r>
          </a:p>
        </p:txBody>
      </p:sp>
      <p:sp>
        <p:nvSpPr>
          <p:cNvPr id="7" name="Text Placeholder 6">
            <a:extLst>
              <a:ext uri="{FF2B5EF4-FFF2-40B4-BE49-F238E27FC236}">
                <a16:creationId xmlns:a16="http://schemas.microsoft.com/office/drawing/2014/main" id="{8AAFD1B0-4FEA-6140-8158-0A8B30AFBD62}"/>
              </a:ext>
            </a:extLst>
          </p:cNvPr>
          <p:cNvSpPr>
            <a:spLocks noGrp="1"/>
          </p:cNvSpPr>
          <p:nvPr>
            <p:ph type="body" sz="quarter" idx="16"/>
          </p:nvPr>
        </p:nvSpPr>
        <p:spPr>
          <a:xfrm>
            <a:off x="1559052" y="1151580"/>
            <a:ext cx="6025895" cy="3180190"/>
          </a:xfrm>
        </p:spPr>
        <p:txBody>
          <a:bodyPr/>
          <a:lstStyle/>
          <a:p>
            <a:pPr>
              <a:lnSpc>
                <a:spcPct val="100000"/>
              </a:lnSpc>
            </a:pPr>
            <a:r>
              <a:rPr lang="en-US" sz="1500" dirty="0"/>
              <a:t>Kaggle is an online machine learning competition website</a:t>
            </a:r>
          </a:p>
          <a:p>
            <a:pPr>
              <a:lnSpc>
                <a:spcPct val="100000"/>
              </a:lnSpc>
            </a:pPr>
            <a:endParaRPr lang="en-US" sz="1500" dirty="0"/>
          </a:p>
          <a:p>
            <a:pPr>
              <a:lnSpc>
                <a:spcPct val="100000"/>
              </a:lnSpc>
            </a:pPr>
            <a:r>
              <a:rPr lang="en-US" sz="1500" dirty="0"/>
              <a:t>In 2015, Kaggle released a dataset containing information on their contests in a set of csv files.</a:t>
            </a:r>
          </a:p>
          <a:p>
            <a:pPr>
              <a:lnSpc>
                <a:spcPct val="100000"/>
              </a:lnSpc>
            </a:pPr>
            <a:endParaRPr lang="en-US" sz="1500" dirty="0"/>
          </a:p>
          <a:p>
            <a:pPr>
              <a:lnSpc>
                <a:spcPct val="100000"/>
              </a:lnSpc>
            </a:pPr>
            <a:r>
              <a:rPr lang="en-US" sz="1500" dirty="0"/>
              <a:t>Information includes:</a:t>
            </a:r>
          </a:p>
          <a:p>
            <a:pPr marL="257175" indent="-257175">
              <a:lnSpc>
                <a:spcPct val="100000"/>
              </a:lnSpc>
              <a:buFont typeface="Arial" panose="020B0604020202020204" pitchFamily="34" charset="0"/>
              <a:buChar char="•"/>
            </a:pPr>
            <a:r>
              <a:rPr lang="en-US" sz="1500" dirty="0"/>
              <a:t>Competition ID, title, description, participant count</a:t>
            </a:r>
          </a:p>
          <a:p>
            <a:pPr marL="257175" indent="-257175">
              <a:lnSpc>
                <a:spcPct val="100000"/>
              </a:lnSpc>
              <a:buFont typeface="Arial" panose="020B0604020202020204" pitchFamily="34" charset="0"/>
              <a:buChar char="•"/>
            </a:pPr>
            <a:r>
              <a:rPr lang="en-US" sz="1500" dirty="0"/>
              <a:t>Participant ID, performance tier, number of placements</a:t>
            </a:r>
          </a:p>
          <a:p>
            <a:pPr marL="257175" indent="-257175">
              <a:lnSpc>
                <a:spcPct val="100000"/>
              </a:lnSpc>
              <a:buFont typeface="Arial" panose="020B0604020202020204" pitchFamily="34" charset="0"/>
              <a:buChar char="•"/>
            </a:pPr>
            <a:r>
              <a:rPr lang="en-US" sz="1500" dirty="0"/>
              <a:t>Submission scores on public and private leaderboard</a:t>
            </a:r>
          </a:p>
          <a:p>
            <a:pPr marL="257175" indent="-257175">
              <a:lnSpc>
                <a:spcPct val="100000"/>
              </a:lnSpc>
              <a:buFont typeface="Arial" panose="020B0604020202020204" pitchFamily="34" charset="0"/>
              <a:buChar char="•"/>
            </a:pPr>
            <a:r>
              <a:rPr lang="en-US" sz="1500" dirty="0"/>
              <a:t>Team memberships</a:t>
            </a:r>
          </a:p>
          <a:p>
            <a:pPr marL="257175" indent="-257175">
              <a:lnSpc>
                <a:spcPct val="100000"/>
              </a:lnSpc>
              <a:buFont typeface="Arial" panose="020B0604020202020204" pitchFamily="34" charset="0"/>
              <a:buChar char="•"/>
            </a:pPr>
            <a:r>
              <a:rPr lang="en-US" sz="1500" dirty="0"/>
              <a:t>Forum posts</a:t>
            </a:r>
          </a:p>
          <a:p>
            <a:pPr marL="257175" indent="-257175">
              <a:lnSpc>
                <a:spcPct val="100000"/>
              </a:lnSpc>
              <a:buFont typeface="Arial" panose="020B0604020202020204" pitchFamily="34" charset="0"/>
              <a:buChar char="•"/>
            </a:pPr>
            <a:r>
              <a:rPr lang="en-US" sz="1500" dirty="0"/>
              <a:t>Kernels run including language, author, parent kernel, views</a:t>
            </a:r>
          </a:p>
          <a:p>
            <a:pPr>
              <a:lnSpc>
                <a:spcPct val="100000"/>
              </a:lnSpc>
            </a:pPr>
            <a:endParaRPr lang="en-US" sz="1500" dirty="0"/>
          </a:p>
          <a:p>
            <a:pPr>
              <a:lnSpc>
                <a:spcPct val="100000"/>
              </a:lnSpc>
            </a:pPr>
            <a:r>
              <a:rPr lang="en-US" sz="1500" dirty="0">
                <a:hlinkClick r:id="rId3"/>
              </a:rPr>
              <a:t>https://www.kaggle.com/kaggle/meta-kaggle</a:t>
            </a:r>
            <a:endParaRPr lang="en-US" sz="1500" dirty="0"/>
          </a:p>
        </p:txBody>
      </p:sp>
      <p:sp>
        <p:nvSpPr>
          <p:cNvPr id="5" name="Slide Number Placeholder 2">
            <a:extLst>
              <a:ext uri="{FF2B5EF4-FFF2-40B4-BE49-F238E27FC236}">
                <a16:creationId xmlns:a16="http://schemas.microsoft.com/office/drawing/2014/main" id="{C87F3118-1BD1-7E47-B736-AB0A499403E6}"/>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28</a:t>
            </a:fld>
            <a:endParaRPr lang="en-US" dirty="0"/>
          </a:p>
        </p:txBody>
      </p:sp>
    </p:spTree>
    <p:extLst>
      <p:ext uri="{BB962C8B-B14F-4D97-AF65-F5344CB8AC3E}">
        <p14:creationId xmlns:p14="http://schemas.microsoft.com/office/powerpoint/2010/main" val="1364458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5868-7DF7-FF44-AF0B-67B39530CB15}"/>
              </a:ext>
            </a:extLst>
          </p:cNvPr>
          <p:cNvSpPr>
            <a:spLocks noGrp="1"/>
          </p:cNvSpPr>
          <p:nvPr>
            <p:ph type="title"/>
          </p:nvPr>
        </p:nvSpPr>
        <p:spPr>
          <a:xfrm>
            <a:off x="923544" y="259907"/>
            <a:ext cx="7280656" cy="664689"/>
          </a:xfrm>
        </p:spPr>
        <p:txBody>
          <a:bodyPr>
            <a:normAutofit/>
          </a:bodyPr>
          <a:lstStyle/>
          <a:p>
            <a:r>
              <a:rPr lang="en-US" sz="2800" dirty="0"/>
              <a:t>Questions </a:t>
            </a:r>
            <a:r>
              <a:rPr lang="en-US" dirty="0"/>
              <a:t>to explore with Meta-Kaggle </a:t>
            </a:r>
            <a:endParaRPr lang="en-US" sz="2800" dirty="0"/>
          </a:p>
        </p:txBody>
      </p:sp>
      <p:sp>
        <p:nvSpPr>
          <p:cNvPr id="7" name="Text Placeholder 6">
            <a:extLst>
              <a:ext uri="{FF2B5EF4-FFF2-40B4-BE49-F238E27FC236}">
                <a16:creationId xmlns:a16="http://schemas.microsoft.com/office/drawing/2014/main" id="{8AAFD1B0-4FEA-6140-8158-0A8B30AFBD62}"/>
              </a:ext>
            </a:extLst>
          </p:cNvPr>
          <p:cNvSpPr>
            <a:spLocks noGrp="1"/>
          </p:cNvSpPr>
          <p:nvPr>
            <p:ph type="body" sz="quarter" idx="16"/>
          </p:nvPr>
        </p:nvSpPr>
        <p:spPr>
          <a:xfrm>
            <a:off x="1178248" y="1151580"/>
            <a:ext cx="6787505" cy="3180190"/>
          </a:xfrm>
        </p:spPr>
        <p:txBody>
          <a:bodyPr/>
          <a:lstStyle/>
          <a:p>
            <a:pPr>
              <a:lnSpc>
                <a:spcPct val="100000"/>
              </a:lnSpc>
            </a:pPr>
            <a:endParaRPr lang="en-US" sz="1800" dirty="0"/>
          </a:p>
          <a:p>
            <a:pPr marL="285750" indent="-285750">
              <a:lnSpc>
                <a:spcPct val="100000"/>
              </a:lnSpc>
              <a:buFont typeface="Arial" panose="020B0604020202020204" pitchFamily="34" charset="0"/>
              <a:buChar char="•"/>
            </a:pPr>
            <a:r>
              <a:rPr lang="en-US" sz="1800" dirty="0"/>
              <a:t>Do teams perform better than individuals?</a:t>
            </a:r>
          </a:p>
          <a:p>
            <a:pPr marL="285750" indent="-285750">
              <a:lnSpc>
                <a:spcPct val="100000"/>
              </a:lnSpc>
              <a:buFont typeface="Arial" panose="020B0604020202020204" pitchFamily="34" charset="0"/>
              <a:buChar char="•"/>
            </a:pPr>
            <a:r>
              <a:rPr lang="en-US" sz="1800" dirty="0"/>
              <a:t>Does releasing one’s code to the community effect the participants performance?</a:t>
            </a:r>
          </a:p>
          <a:p>
            <a:pPr marL="285750" indent="-285750">
              <a:lnSpc>
                <a:spcPct val="100000"/>
              </a:lnSpc>
              <a:buFont typeface="Arial" panose="020B0604020202020204" pitchFamily="34" charset="0"/>
              <a:buChar char="•"/>
            </a:pPr>
            <a:r>
              <a:rPr lang="en-US" sz="1800" dirty="0"/>
              <a:t>What types of contests are most popular?</a:t>
            </a:r>
          </a:p>
          <a:p>
            <a:pPr marL="285750" indent="-285750">
              <a:lnSpc>
                <a:spcPct val="100000"/>
              </a:lnSpc>
              <a:buFont typeface="Arial" panose="020B0604020202020204" pitchFamily="34" charset="0"/>
              <a:buChar char="•"/>
            </a:pPr>
            <a:r>
              <a:rPr lang="en-US" sz="1800" dirty="0"/>
              <a:t>How much does prize amount effect contest popularity?</a:t>
            </a:r>
          </a:p>
          <a:p>
            <a:pPr marL="285750" indent="-285750">
              <a:lnSpc>
                <a:spcPct val="100000"/>
              </a:lnSpc>
              <a:buFont typeface="Arial" panose="020B0604020202020204" pitchFamily="34" charset="0"/>
              <a:buChar char="•"/>
            </a:pPr>
            <a:r>
              <a:rPr lang="en-US" sz="1800" dirty="0"/>
              <a:t>Which language(s) are most popular?</a:t>
            </a:r>
          </a:p>
          <a:p>
            <a:pPr marL="285750" indent="-285750">
              <a:lnSpc>
                <a:spcPct val="100000"/>
              </a:lnSpc>
              <a:buFont typeface="Arial" panose="020B0604020202020204" pitchFamily="34" charset="0"/>
              <a:buChar char="•"/>
            </a:pPr>
            <a:r>
              <a:rPr lang="en-US" sz="1800" dirty="0"/>
              <a:t>Is there a correlation between language used and performance?</a:t>
            </a:r>
          </a:p>
          <a:p>
            <a:pPr marL="285750" indent="-285750">
              <a:lnSpc>
                <a:spcPct val="100000"/>
              </a:lnSpc>
              <a:buFont typeface="Arial" panose="020B0604020202020204" pitchFamily="34" charset="0"/>
              <a:buChar char="•"/>
            </a:pPr>
            <a:r>
              <a:rPr lang="en-US" sz="1800" dirty="0"/>
              <a:t>What types of models perform best generally? on a specific type of contest/problem?</a:t>
            </a:r>
          </a:p>
          <a:p>
            <a:pPr marL="285750" indent="-285750">
              <a:lnSpc>
                <a:spcPct val="100000"/>
              </a:lnSpc>
              <a:buFont typeface="Arial" panose="020B0604020202020204" pitchFamily="34" charset="0"/>
              <a:buChar char="•"/>
            </a:pPr>
            <a:r>
              <a:rPr lang="en-US" sz="1800" dirty="0"/>
              <a:t>Does better coding (following conventions) lead to better results?</a:t>
            </a:r>
          </a:p>
        </p:txBody>
      </p:sp>
      <p:sp>
        <p:nvSpPr>
          <p:cNvPr id="5" name="Slide Number Placeholder 2">
            <a:extLst>
              <a:ext uri="{FF2B5EF4-FFF2-40B4-BE49-F238E27FC236}">
                <a16:creationId xmlns:a16="http://schemas.microsoft.com/office/drawing/2014/main" id="{C87F3118-1BD1-7E47-B736-AB0A499403E6}"/>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29</a:t>
            </a:fld>
            <a:endParaRPr lang="en-US" dirty="0"/>
          </a:p>
        </p:txBody>
      </p:sp>
    </p:spTree>
    <p:extLst>
      <p:ext uri="{BB962C8B-B14F-4D97-AF65-F5344CB8AC3E}">
        <p14:creationId xmlns:p14="http://schemas.microsoft.com/office/powerpoint/2010/main" val="346297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3A85A-4008-AC4E-8FCD-A766CDED3021}"/>
              </a:ext>
            </a:extLst>
          </p:cNvPr>
          <p:cNvSpPr>
            <a:spLocks noGrp="1"/>
          </p:cNvSpPr>
          <p:nvPr>
            <p:ph type="title"/>
          </p:nvPr>
        </p:nvSpPr>
        <p:spPr/>
        <p:txBody>
          <a:bodyPr/>
          <a:lstStyle/>
          <a:p>
            <a:r>
              <a:rPr lang="en-US" dirty="0"/>
              <a:t>Agenda</a:t>
            </a:r>
          </a:p>
        </p:txBody>
      </p:sp>
      <p:sp>
        <p:nvSpPr>
          <p:cNvPr id="8" name="Slide Number Placeholder 2">
            <a:extLst>
              <a:ext uri="{FF2B5EF4-FFF2-40B4-BE49-F238E27FC236}">
                <a16:creationId xmlns:a16="http://schemas.microsoft.com/office/drawing/2014/main" id="{E9773A0A-82A0-2744-8736-D58BF3B5042F}"/>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3</a:t>
            </a:fld>
            <a:endParaRPr lang="en-US" dirty="0"/>
          </a:p>
        </p:txBody>
      </p:sp>
      <p:sp>
        <p:nvSpPr>
          <p:cNvPr id="4" name="TextBox 3">
            <a:extLst>
              <a:ext uri="{FF2B5EF4-FFF2-40B4-BE49-F238E27FC236}">
                <a16:creationId xmlns:a16="http://schemas.microsoft.com/office/drawing/2014/main" id="{0E253DC1-599D-6E44-82F9-40B5E3452FB9}"/>
              </a:ext>
            </a:extLst>
          </p:cNvPr>
          <p:cNvSpPr txBox="1"/>
          <p:nvPr/>
        </p:nvSpPr>
        <p:spPr>
          <a:xfrm>
            <a:off x="1472665" y="1251284"/>
            <a:ext cx="6137175" cy="255454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alibri" panose="020F0502020204030204" pitchFamily="34" charset="0"/>
              </a:rPr>
              <a:t>Project Alloy &amp; Human Machine Teaming</a:t>
            </a:r>
            <a:endParaRPr lang="en-US"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 Technical Approach</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Experimental Setup</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Instrumented Workspace</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AI Teammates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Measuring human machine teamwork</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Intro to the meta-Kaggle dataset</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Code demo</a:t>
            </a:r>
          </a:p>
        </p:txBody>
      </p:sp>
    </p:spTree>
    <p:extLst>
      <p:ext uri="{BB962C8B-B14F-4D97-AF65-F5344CB8AC3E}">
        <p14:creationId xmlns:p14="http://schemas.microsoft.com/office/powerpoint/2010/main" val="383100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5868-7DF7-FF44-AF0B-67B39530CB15}"/>
              </a:ext>
            </a:extLst>
          </p:cNvPr>
          <p:cNvSpPr>
            <a:spLocks noGrp="1"/>
          </p:cNvSpPr>
          <p:nvPr>
            <p:ph type="title"/>
          </p:nvPr>
        </p:nvSpPr>
        <p:spPr>
          <a:xfrm>
            <a:off x="923544" y="259907"/>
            <a:ext cx="7280656" cy="664689"/>
          </a:xfrm>
        </p:spPr>
        <p:txBody>
          <a:bodyPr>
            <a:normAutofit/>
          </a:bodyPr>
          <a:lstStyle/>
          <a:p>
            <a:r>
              <a:rPr lang="en-US" sz="2800" dirty="0"/>
              <a:t>Let’s take a look!</a:t>
            </a:r>
          </a:p>
        </p:txBody>
      </p:sp>
      <p:sp>
        <p:nvSpPr>
          <p:cNvPr id="3" name="Slide Number Placeholder 2">
            <a:extLst>
              <a:ext uri="{FF2B5EF4-FFF2-40B4-BE49-F238E27FC236}">
                <a16:creationId xmlns:a16="http://schemas.microsoft.com/office/drawing/2014/main" id="{D217FFEB-3A56-0D43-B260-4B39FE359826}"/>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30</a:t>
            </a:fld>
            <a:endParaRPr lang="en-US" dirty="0"/>
          </a:p>
        </p:txBody>
      </p:sp>
      <p:sp>
        <p:nvSpPr>
          <p:cNvPr id="7" name="Text Placeholder 6">
            <a:extLst>
              <a:ext uri="{FF2B5EF4-FFF2-40B4-BE49-F238E27FC236}">
                <a16:creationId xmlns:a16="http://schemas.microsoft.com/office/drawing/2014/main" id="{8AAFD1B0-4FEA-6140-8158-0A8B30AFBD62}"/>
              </a:ext>
            </a:extLst>
          </p:cNvPr>
          <p:cNvSpPr>
            <a:spLocks noGrp="1"/>
          </p:cNvSpPr>
          <p:nvPr>
            <p:ph type="body" sz="quarter" idx="16"/>
          </p:nvPr>
        </p:nvSpPr>
        <p:spPr/>
        <p:txBody>
          <a:bodyPr/>
          <a:lstStyle/>
          <a:p>
            <a:pPr>
              <a:lnSpc>
                <a:spcPct val="100000"/>
              </a:lnSpc>
            </a:pPr>
            <a:r>
              <a:rPr lang="en-US" sz="1500" dirty="0">
                <a:hlinkClick r:id="rId3"/>
              </a:rPr>
              <a:t>https://github.com/laseaman/introduction_to_meta_kaggle</a:t>
            </a:r>
            <a:endParaRPr lang="en-US" sz="1500" dirty="0"/>
          </a:p>
        </p:txBody>
      </p:sp>
    </p:spTree>
    <p:extLst>
      <p:ext uri="{BB962C8B-B14F-4D97-AF65-F5344CB8AC3E}">
        <p14:creationId xmlns:p14="http://schemas.microsoft.com/office/powerpoint/2010/main" val="281689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881409" y="4758703"/>
            <a:ext cx="466725" cy="273844"/>
          </a:xfrm>
        </p:spPr>
        <p:txBody>
          <a:bodyPr/>
          <a:lstStyle/>
          <a:p>
            <a:fld id="{532E5815-A8B8-3248-99F0-470F41FB048B}" type="slidenum">
              <a:rPr lang="en-US" smtClean="0"/>
              <a:pPr/>
              <a:t>4</a:t>
            </a:fld>
            <a:endParaRPr lang="en-US" dirty="0"/>
          </a:p>
        </p:txBody>
      </p:sp>
      <p:sp>
        <p:nvSpPr>
          <p:cNvPr id="4" name="Text Placeholder 3"/>
          <p:cNvSpPr>
            <a:spLocks noGrp="1"/>
          </p:cNvSpPr>
          <p:nvPr>
            <p:ph type="body" sz="quarter" idx="10"/>
          </p:nvPr>
        </p:nvSpPr>
        <p:spPr>
          <a:xfrm>
            <a:off x="736659" y="1038315"/>
            <a:ext cx="7670681" cy="3066870"/>
          </a:xfrm>
        </p:spPr>
        <p:txBody>
          <a:bodyPr/>
          <a:lstStyle/>
          <a:p>
            <a:pPr marL="0" indent="0" algn="ctr">
              <a:buNone/>
            </a:pPr>
            <a:r>
              <a:rPr lang="en-US" sz="1600" dirty="0"/>
              <a:t>The Motivation : Software engineering/data science is arguably </a:t>
            </a:r>
            <a:r>
              <a:rPr lang="en-US" sz="1600" dirty="0">
                <a:solidFill>
                  <a:schemeClr val="accent1"/>
                </a:solidFill>
              </a:rPr>
              <a:t>the most important field of the 21</a:t>
            </a:r>
            <a:r>
              <a:rPr lang="en-US" sz="1600" baseline="30000" dirty="0">
                <a:solidFill>
                  <a:schemeClr val="accent1"/>
                </a:solidFill>
              </a:rPr>
              <a:t>st</a:t>
            </a:r>
            <a:r>
              <a:rPr lang="en-US" sz="1600" dirty="0">
                <a:solidFill>
                  <a:schemeClr val="accent1"/>
                </a:solidFill>
              </a:rPr>
              <a:t> century</a:t>
            </a:r>
            <a:r>
              <a:rPr lang="en-US" sz="1600" dirty="0"/>
              <a:t>. Progress will have significant benefits across many fields.</a:t>
            </a:r>
          </a:p>
          <a:p>
            <a:pPr marL="0" indent="0" algn="ctr">
              <a:buNone/>
            </a:pPr>
            <a:endParaRPr lang="en-US" sz="1100" dirty="0"/>
          </a:p>
          <a:p>
            <a:pPr algn="ctr"/>
            <a:endParaRPr lang="en-US" sz="1100" dirty="0"/>
          </a:p>
          <a:p>
            <a:pPr marL="0" indent="0" algn="ctr">
              <a:buNone/>
            </a:pPr>
            <a:r>
              <a:rPr lang="en-US" sz="1600" dirty="0"/>
              <a:t>The Enabler : Inherent to these fields are a close relationship between humans and machines. A culture receptive and open to new technologies creates a </a:t>
            </a:r>
            <a:r>
              <a:rPr lang="en-US" sz="1600" dirty="0">
                <a:solidFill>
                  <a:schemeClr val="accent1"/>
                </a:solidFill>
              </a:rPr>
              <a:t>fertile ground for early adoption of human-AI teaming.</a:t>
            </a:r>
          </a:p>
          <a:p>
            <a:pPr marL="0" indent="0" algn="ctr">
              <a:buNone/>
            </a:pPr>
            <a:endParaRPr lang="en-US" sz="1100" dirty="0"/>
          </a:p>
          <a:p>
            <a:pPr algn="ctr"/>
            <a:endParaRPr lang="en-US" sz="1100" dirty="0"/>
          </a:p>
          <a:p>
            <a:pPr marL="0" indent="0" algn="ctr">
              <a:buNone/>
            </a:pPr>
            <a:r>
              <a:rPr lang="en-US" sz="1600" dirty="0"/>
              <a:t>The Science : At a computer, we have the ability to track a multitude of detailed behaviors and interactions. Coupled with technologies built on past efforts, a </a:t>
            </a:r>
            <a:r>
              <a:rPr lang="en-US" sz="1600" dirty="0">
                <a:solidFill>
                  <a:schemeClr val="accent1"/>
                </a:solidFill>
              </a:rPr>
              <a:t>laboratory fidelity experiment can be achieved ‘in the wild’</a:t>
            </a:r>
            <a:r>
              <a:rPr lang="en-US" sz="1600" dirty="0"/>
              <a:t>.  </a:t>
            </a:r>
          </a:p>
        </p:txBody>
      </p:sp>
      <p:sp>
        <p:nvSpPr>
          <p:cNvPr id="6" name="Title 5">
            <a:extLst>
              <a:ext uri="{FF2B5EF4-FFF2-40B4-BE49-F238E27FC236}">
                <a16:creationId xmlns:a16="http://schemas.microsoft.com/office/drawing/2014/main" id="{90F8C96D-1DF3-2D4E-A4CA-BEE3572FE77B}"/>
              </a:ext>
            </a:extLst>
          </p:cNvPr>
          <p:cNvSpPr>
            <a:spLocks noGrp="1"/>
          </p:cNvSpPr>
          <p:nvPr>
            <p:ph type="title"/>
          </p:nvPr>
        </p:nvSpPr>
        <p:spPr>
          <a:xfrm>
            <a:off x="930672" y="35399"/>
            <a:ext cx="7766050" cy="857250"/>
          </a:xfrm>
        </p:spPr>
        <p:txBody>
          <a:bodyPr/>
          <a:lstStyle/>
          <a:p>
            <a:r>
              <a:rPr lang="en-US" sz="2800" dirty="0"/>
              <a:t>Our motivation</a:t>
            </a:r>
            <a:endParaRPr lang="en-US" dirty="0"/>
          </a:p>
        </p:txBody>
      </p:sp>
    </p:spTree>
    <p:extLst>
      <p:ext uri="{BB962C8B-B14F-4D97-AF65-F5344CB8AC3E}">
        <p14:creationId xmlns:p14="http://schemas.microsoft.com/office/powerpoint/2010/main" val="147221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1800" y="1252722"/>
            <a:ext cx="4279900" cy="3319278"/>
          </a:xfrm>
        </p:spPr>
        <p:txBody>
          <a:bodyPr>
            <a:noAutofit/>
          </a:bodyPr>
          <a:lstStyle/>
          <a:p>
            <a:pPr marL="0" indent="0">
              <a:lnSpc>
                <a:spcPct val="100000"/>
              </a:lnSpc>
              <a:spcAft>
                <a:spcPts val="0"/>
              </a:spcAft>
              <a:buNone/>
            </a:pPr>
            <a:r>
              <a:rPr lang="en-US" sz="1600" dirty="0"/>
              <a:t>Agile Teams (A-Teams) is a DARPA project to discover, test, and demonstrate methods for optimizing hybrid teams.</a:t>
            </a:r>
          </a:p>
          <a:p>
            <a:pPr marL="0" indent="0">
              <a:lnSpc>
                <a:spcPct val="100000"/>
              </a:lnSpc>
              <a:spcAft>
                <a:spcPts val="0"/>
              </a:spcAft>
              <a:buNone/>
            </a:pPr>
            <a:endParaRPr lang="en-US" sz="800" dirty="0"/>
          </a:p>
          <a:p>
            <a:pPr marL="0" indent="0">
              <a:lnSpc>
                <a:spcPct val="100000"/>
              </a:lnSpc>
              <a:spcAft>
                <a:spcPts val="0"/>
              </a:spcAft>
              <a:buNone/>
            </a:pPr>
            <a:r>
              <a:rPr lang="en-US" sz="1600" dirty="0"/>
              <a:t>Project Alloy was Draper’s solution to use a machine learning based testbed to </a:t>
            </a:r>
          </a:p>
          <a:p>
            <a:pPr marL="285750" indent="-285750">
              <a:lnSpc>
                <a:spcPct val="100000"/>
              </a:lnSpc>
              <a:spcAft>
                <a:spcPts val="0"/>
              </a:spcAft>
              <a:buFont typeface="Arial"/>
              <a:buChar char="•"/>
            </a:pPr>
            <a:r>
              <a:rPr lang="en-US" sz="1600" dirty="0"/>
              <a:t>evaluate performance</a:t>
            </a:r>
          </a:p>
          <a:p>
            <a:pPr marL="285750" indent="-285750">
              <a:lnSpc>
                <a:spcPct val="100000"/>
              </a:lnSpc>
              <a:spcAft>
                <a:spcPts val="0"/>
              </a:spcAft>
              <a:buFont typeface="Arial"/>
              <a:buChar char="•"/>
            </a:pPr>
            <a:r>
              <a:rPr lang="en-US" sz="1600" dirty="0"/>
              <a:t>sense the states of team members and their environment</a:t>
            </a:r>
          </a:p>
          <a:p>
            <a:pPr marL="285750" indent="-285750">
              <a:lnSpc>
                <a:spcPct val="100000"/>
              </a:lnSpc>
              <a:spcAft>
                <a:spcPts val="0"/>
              </a:spcAft>
              <a:buFont typeface="Arial"/>
              <a:buChar char="•"/>
            </a:pPr>
            <a:r>
              <a:rPr lang="en-US" sz="1600" dirty="0"/>
              <a:t>precisely effect change in hybrid teams</a:t>
            </a:r>
          </a:p>
          <a:p>
            <a:pPr marL="0" indent="0">
              <a:lnSpc>
                <a:spcPct val="100000"/>
              </a:lnSpc>
              <a:spcAft>
                <a:spcPts val="0"/>
              </a:spcAft>
              <a:buNone/>
            </a:pPr>
            <a:endParaRPr lang="en-US" sz="800" dirty="0"/>
          </a:p>
          <a:p>
            <a:pPr marL="0" indent="0">
              <a:lnSpc>
                <a:spcPct val="100000"/>
              </a:lnSpc>
              <a:spcAft>
                <a:spcPts val="0"/>
              </a:spcAft>
              <a:buNone/>
            </a:pPr>
            <a:r>
              <a:rPr lang="en-US" sz="1600" dirty="0"/>
              <a:t>We used a machine learning challenge to better understand how to make hybrid teams more effective.</a:t>
            </a:r>
          </a:p>
        </p:txBody>
      </p:sp>
      <p:sp>
        <p:nvSpPr>
          <p:cNvPr id="3" name="Title 2">
            <a:extLst>
              <a:ext uri="{FF2B5EF4-FFF2-40B4-BE49-F238E27FC236}">
                <a16:creationId xmlns:a16="http://schemas.microsoft.com/office/drawing/2014/main" id="{7AE0E2B7-08EF-2E40-BE81-E52AC296DCFD}"/>
              </a:ext>
            </a:extLst>
          </p:cNvPr>
          <p:cNvSpPr>
            <a:spLocks noGrp="1"/>
          </p:cNvSpPr>
          <p:nvPr>
            <p:ph type="title"/>
          </p:nvPr>
        </p:nvSpPr>
        <p:spPr/>
        <p:txBody>
          <a:bodyPr/>
          <a:lstStyle/>
          <a:p>
            <a:r>
              <a:rPr lang="en-US" dirty="0"/>
              <a:t>Goal: Learn about human-machine teaming</a:t>
            </a:r>
          </a:p>
        </p:txBody>
      </p:sp>
      <p:sp>
        <p:nvSpPr>
          <p:cNvPr id="9" name="Slide Number Placeholder 2">
            <a:extLst>
              <a:ext uri="{FF2B5EF4-FFF2-40B4-BE49-F238E27FC236}">
                <a16:creationId xmlns:a16="http://schemas.microsoft.com/office/drawing/2014/main" id="{556CFE81-2326-DB4B-B25E-91021A82D61D}"/>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5</a:t>
            </a:fld>
            <a:endParaRPr lang="en-US" dirty="0"/>
          </a:p>
        </p:txBody>
      </p:sp>
      <p:pic>
        <p:nvPicPr>
          <p:cNvPr id="4" name="Picture 3">
            <a:extLst>
              <a:ext uri="{FF2B5EF4-FFF2-40B4-BE49-F238E27FC236}">
                <a16:creationId xmlns:a16="http://schemas.microsoft.com/office/drawing/2014/main" id="{B561F978-E190-7F47-9950-A9FA9EE57D1A}"/>
              </a:ext>
            </a:extLst>
          </p:cNvPr>
          <p:cNvPicPr>
            <a:picLocks noChangeAspect="1"/>
          </p:cNvPicPr>
          <p:nvPr/>
        </p:nvPicPr>
        <p:blipFill>
          <a:blip r:embed="rId3"/>
          <a:stretch>
            <a:fillRect/>
          </a:stretch>
        </p:blipFill>
        <p:spPr>
          <a:xfrm>
            <a:off x="4711700" y="1539275"/>
            <a:ext cx="4044950" cy="2064950"/>
          </a:xfrm>
          <a:prstGeom prst="rect">
            <a:avLst/>
          </a:prstGeom>
        </p:spPr>
      </p:pic>
    </p:spTree>
    <p:extLst>
      <p:ext uri="{BB962C8B-B14F-4D97-AF65-F5344CB8AC3E}">
        <p14:creationId xmlns:p14="http://schemas.microsoft.com/office/powerpoint/2010/main" val="3856300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74320" y="978878"/>
            <a:ext cx="8567928" cy="3636650"/>
          </a:xfrm>
        </p:spPr>
        <p:txBody>
          <a:bodyPr>
            <a:noAutofit/>
          </a:bodyPr>
          <a:lstStyle/>
          <a:p>
            <a:pPr marL="0" indent="0" algn="ctr">
              <a:lnSpc>
                <a:spcPct val="100000"/>
              </a:lnSpc>
              <a:spcAft>
                <a:spcPts val="0"/>
              </a:spcAft>
              <a:buNone/>
            </a:pPr>
            <a:r>
              <a:rPr lang="en-US" sz="1800" dirty="0"/>
              <a:t>Project Alloy </a:t>
            </a:r>
            <a:r>
              <a:rPr lang="en-US" sz="1800" dirty="0">
                <a:solidFill>
                  <a:schemeClr val="accent1"/>
                </a:solidFill>
              </a:rPr>
              <a:t>joins social science and data science </a:t>
            </a:r>
            <a:r>
              <a:rPr lang="en-US" sz="1800" dirty="0"/>
              <a:t>to enable agile, hybrid team research</a:t>
            </a:r>
          </a:p>
        </p:txBody>
      </p:sp>
      <p:sp>
        <p:nvSpPr>
          <p:cNvPr id="9" name="Rectangle 8">
            <a:extLst>
              <a:ext uri="{FF2B5EF4-FFF2-40B4-BE49-F238E27FC236}">
                <a16:creationId xmlns:a16="http://schemas.microsoft.com/office/drawing/2014/main" id="{2EA80ABD-184C-3C41-A18A-9CD3799AED97}"/>
              </a:ext>
            </a:extLst>
          </p:cNvPr>
          <p:cNvSpPr/>
          <p:nvPr/>
        </p:nvSpPr>
        <p:spPr>
          <a:xfrm>
            <a:off x="930664" y="3636144"/>
            <a:ext cx="7273528" cy="83099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Online competition </a:t>
            </a:r>
            <a:r>
              <a:rPr lang="en-US" sz="1600" dirty="0">
                <a:latin typeface="Calibri" panose="020F0502020204030204" pitchFamily="34" charset="0"/>
                <a:ea typeface="Calibri" panose="020F0502020204030204" pitchFamily="34" charset="0"/>
                <a:cs typeface="Times New Roman" panose="02020603050405020304" pitchFamily="18" charset="0"/>
              </a:rPr>
              <a:t>– many teams, real-world incentives, tunable difficulty</a:t>
            </a:r>
          </a:p>
          <a:p>
            <a:pPr marL="285750" indent="-285750">
              <a:buFont typeface="Arial" panose="020B0604020202020204" pitchFamily="34" charset="0"/>
              <a:buChar char="•"/>
            </a:pPr>
            <a:r>
              <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Instrumented workspace </a:t>
            </a:r>
            <a:r>
              <a:rPr lang="en-US" sz="1600" dirty="0">
                <a:latin typeface="Calibri" panose="020F0502020204030204" pitchFamily="34" charset="0"/>
                <a:ea typeface="Calibri" panose="020F0502020204030204" pitchFamily="34" charset="0"/>
                <a:cs typeface="Times New Roman" panose="02020603050405020304" pitchFamily="18" charset="0"/>
              </a:rPr>
              <a:t>– measure work development &amp; communications</a:t>
            </a:r>
          </a:p>
          <a:p>
            <a:pPr marL="285750" indent="-285750">
              <a:buFont typeface="Arial" panose="020B0604020202020204" pitchFamily="34" charset="0"/>
              <a:buChar char="•"/>
            </a:pPr>
            <a:r>
              <a:rPr lang="en-US" sz="16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Virtual environment </a:t>
            </a:r>
            <a:r>
              <a:rPr lang="en-US" sz="1600" dirty="0">
                <a:latin typeface="Calibri" panose="020F0502020204030204" pitchFamily="34" charset="0"/>
                <a:ea typeface="Calibri" panose="020F0502020204030204" pitchFamily="34" charset="0"/>
                <a:cs typeface="Times New Roman" panose="02020603050405020304" pitchFamily="18" charset="0"/>
              </a:rPr>
              <a:t>– insert Alloy Agents AIs with selectable capabilities</a:t>
            </a:r>
            <a:endParaRPr lang="en-US" sz="1600" dirty="0">
              <a:latin typeface="Calibri" panose="020F0502020204030204" pitchFamily="34" charset="0"/>
            </a:endParaRPr>
          </a:p>
        </p:txBody>
      </p:sp>
      <p:sp>
        <p:nvSpPr>
          <p:cNvPr id="3" name="Title 2">
            <a:extLst>
              <a:ext uri="{FF2B5EF4-FFF2-40B4-BE49-F238E27FC236}">
                <a16:creationId xmlns:a16="http://schemas.microsoft.com/office/drawing/2014/main" id="{4DCE1F6E-1AC8-5B48-A10A-97852C62637F}"/>
              </a:ext>
            </a:extLst>
          </p:cNvPr>
          <p:cNvSpPr>
            <a:spLocks noGrp="1"/>
          </p:cNvSpPr>
          <p:nvPr>
            <p:ph type="title"/>
          </p:nvPr>
        </p:nvSpPr>
        <p:spPr/>
        <p:txBody>
          <a:bodyPr/>
          <a:lstStyle/>
          <a:p>
            <a:r>
              <a:rPr lang="en-US" dirty="0"/>
              <a:t>Project Alloy Overview</a:t>
            </a:r>
          </a:p>
        </p:txBody>
      </p:sp>
      <p:grpSp>
        <p:nvGrpSpPr>
          <p:cNvPr id="2" name="Group 1">
            <a:extLst>
              <a:ext uri="{FF2B5EF4-FFF2-40B4-BE49-F238E27FC236}">
                <a16:creationId xmlns:a16="http://schemas.microsoft.com/office/drawing/2014/main" id="{57B392DF-EA1C-C448-83D4-C199FD1B84D8}"/>
              </a:ext>
            </a:extLst>
          </p:cNvPr>
          <p:cNvGrpSpPr/>
          <p:nvPr/>
        </p:nvGrpSpPr>
        <p:grpSpPr>
          <a:xfrm>
            <a:off x="1550257" y="1509165"/>
            <a:ext cx="6043486" cy="2013084"/>
            <a:chOff x="1550257" y="1509165"/>
            <a:chExt cx="6043486" cy="2013084"/>
          </a:xfrm>
        </p:grpSpPr>
        <p:pic>
          <p:nvPicPr>
            <p:cNvPr id="8" name="Picture 7">
              <a:extLst>
                <a:ext uri="{FF2B5EF4-FFF2-40B4-BE49-F238E27FC236}">
                  <a16:creationId xmlns:a16="http://schemas.microsoft.com/office/drawing/2014/main" id="{9B01C01C-DC5C-9340-90D4-96E59418F8FC}"/>
                </a:ext>
              </a:extLst>
            </p:cNvPr>
            <p:cNvPicPr>
              <a:picLocks noChangeAspect="1"/>
            </p:cNvPicPr>
            <p:nvPr/>
          </p:nvPicPr>
          <p:blipFill>
            <a:blip r:embed="rId3"/>
            <a:stretch>
              <a:fillRect/>
            </a:stretch>
          </p:blipFill>
          <p:spPr>
            <a:xfrm>
              <a:off x="1550257" y="1509165"/>
              <a:ext cx="6043486" cy="2013084"/>
            </a:xfrm>
            <a:prstGeom prst="rect">
              <a:avLst/>
            </a:prstGeom>
          </p:spPr>
        </p:pic>
        <p:sp>
          <p:nvSpPr>
            <p:cNvPr id="10" name="TextBox 9">
              <a:extLst>
                <a:ext uri="{FF2B5EF4-FFF2-40B4-BE49-F238E27FC236}">
                  <a16:creationId xmlns:a16="http://schemas.microsoft.com/office/drawing/2014/main" id="{22AFBFA5-7B4E-4F44-B896-F5FBA629FF79}"/>
                </a:ext>
              </a:extLst>
            </p:cNvPr>
            <p:cNvSpPr txBox="1"/>
            <p:nvPr/>
          </p:nvSpPr>
          <p:spPr>
            <a:xfrm>
              <a:off x="2531241" y="2559050"/>
              <a:ext cx="1051123" cy="154088"/>
            </a:xfrm>
            <a:prstGeom prst="rect">
              <a:avLst/>
            </a:prstGeom>
            <a:solidFill>
              <a:schemeClr val="bg1">
                <a:lumMod val="65000"/>
              </a:schemeClr>
            </a:solidFill>
            <a:ln>
              <a:noFill/>
            </a:ln>
          </p:spPr>
          <p:txBody>
            <a:bodyPr wrap="square" lIns="0" tIns="0" rIns="0" bIns="0" rtlCol="0" anchor="ctr" anchorCtr="0">
              <a:noAutofit/>
            </a:bodyPr>
            <a:lstStyle/>
            <a:p>
              <a:pPr algn="ctr"/>
              <a:r>
                <a:rPr lang="en-US" sz="800" dirty="0">
                  <a:latin typeface="Calibri" panose="020F0502020204030204" pitchFamily="34" charset="0"/>
                </a:rPr>
                <a:t>Partner Platform</a:t>
              </a:r>
            </a:p>
          </p:txBody>
        </p:sp>
      </p:grpSp>
      <p:sp>
        <p:nvSpPr>
          <p:cNvPr id="12" name="Slide Number Placeholder 2">
            <a:extLst>
              <a:ext uri="{FF2B5EF4-FFF2-40B4-BE49-F238E27FC236}">
                <a16:creationId xmlns:a16="http://schemas.microsoft.com/office/drawing/2014/main" id="{75136060-13FF-FC4C-BEAD-8D323EA6861A}"/>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6</a:t>
            </a:fld>
            <a:endParaRPr lang="en-US" dirty="0"/>
          </a:p>
        </p:txBody>
      </p:sp>
    </p:spTree>
    <p:extLst>
      <p:ext uri="{BB962C8B-B14F-4D97-AF65-F5344CB8AC3E}">
        <p14:creationId xmlns:p14="http://schemas.microsoft.com/office/powerpoint/2010/main" val="34898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25A34D-1D54-4B43-B9B1-46709A02DBAC}"/>
              </a:ext>
            </a:extLst>
          </p:cNvPr>
          <p:cNvPicPr>
            <a:picLocks noChangeAspect="1"/>
          </p:cNvPicPr>
          <p:nvPr/>
        </p:nvPicPr>
        <p:blipFill rotWithShape="1">
          <a:blip r:embed="rId3"/>
          <a:srcRect t="23691" r="13095" b="52776"/>
          <a:stretch/>
        </p:blipFill>
        <p:spPr>
          <a:xfrm>
            <a:off x="975714" y="1046669"/>
            <a:ext cx="7192571" cy="1283993"/>
          </a:xfrm>
          <a:prstGeom prst="rect">
            <a:avLst/>
          </a:prstGeom>
          <a:solidFill>
            <a:schemeClr val="bg1"/>
          </a:solidFill>
        </p:spPr>
      </p:pic>
      <p:sp>
        <p:nvSpPr>
          <p:cNvPr id="12" name="TextBox 11">
            <a:extLst>
              <a:ext uri="{FF2B5EF4-FFF2-40B4-BE49-F238E27FC236}">
                <a16:creationId xmlns:a16="http://schemas.microsoft.com/office/drawing/2014/main" id="{21D7D0AE-4FFB-5A48-ADA9-00EDE1BC7263}"/>
              </a:ext>
            </a:extLst>
          </p:cNvPr>
          <p:cNvSpPr txBox="1"/>
          <p:nvPr/>
        </p:nvSpPr>
        <p:spPr>
          <a:xfrm>
            <a:off x="703469" y="2475157"/>
            <a:ext cx="8220456" cy="2099036"/>
          </a:xfrm>
          <a:prstGeom prst="rect">
            <a:avLst/>
          </a:prstGeom>
          <a:noFill/>
        </p:spPr>
        <p:txBody>
          <a:bodyPr wrap="square" rtlCol="0">
            <a:spAutoFit/>
          </a:bodyPr>
          <a:lstStyle/>
          <a:p>
            <a:r>
              <a:rPr lang="en-US" sz="1600" dirty="0">
                <a:latin typeface="Calibri" panose="020F0502020204030204" pitchFamily="34" charset="0"/>
              </a:rPr>
              <a:t>True collaborations between humans and machines fail because:</a:t>
            </a:r>
          </a:p>
          <a:p>
            <a:endParaRPr lang="en-US" sz="1000" dirty="0">
              <a:latin typeface="Calibri" panose="020F0502020204030204" pitchFamily="34" charset="0"/>
            </a:endParaRPr>
          </a:p>
          <a:p>
            <a:pPr marL="214313" indent="-214313">
              <a:lnSpc>
                <a:spcPct val="130000"/>
              </a:lnSpc>
              <a:buFont typeface="Arial"/>
              <a:buChar char="•"/>
            </a:pPr>
            <a:r>
              <a:rPr lang="en-US" sz="1600" dirty="0">
                <a:latin typeface="Calibri" panose="020F0502020204030204" pitchFamily="34" charset="0"/>
              </a:rPr>
              <a:t>Designers lack experimental platforms.</a:t>
            </a:r>
          </a:p>
          <a:p>
            <a:pPr marL="214313" indent="-214313">
              <a:lnSpc>
                <a:spcPct val="130000"/>
              </a:lnSpc>
              <a:buFont typeface="Arial"/>
              <a:buChar char="•"/>
            </a:pPr>
            <a:r>
              <a:rPr lang="en-US" sz="1600" dirty="0">
                <a:latin typeface="Calibri" panose="020F0502020204030204" pitchFamily="34" charset="0"/>
              </a:rPr>
              <a:t>Closed loop management lacks adequate sensing of the team members and problem space.</a:t>
            </a:r>
          </a:p>
          <a:p>
            <a:pPr marL="214313" indent="-214313">
              <a:lnSpc>
                <a:spcPct val="130000"/>
              </a:lnSpc>
              <a:buFont typeface="Arial"/>
              <a:buChar char="•"/>
            </a:pPr>
            <a:r>
              <a:rPr lang="en-US" sz="1600" dirty="0">
                <a:latin typeface="Calibri" panose="020F0502020204030204" pitchFamily="34" charset="0"/>
              </a:rPr>
              <a:t>Deployment strategies narrowly scope collaboration by limiting machine partners.</a:t>
            </a:r>
          </a:p>
          <a:p>
            <a:endParaRPr lang="en-US" sz="1000" dirty="0">
              <a:latin typeface="Calibri" panose="020F0502020204030204" pitchFamily="34" charset="0"/>
            </a:endParaRPr>
          </a:p>
          <a:p>
            <a:r>
              <a:rPr lang="en-US" sz="1600" dirty="0">
                <a:latin typeface="Calibri" panose="020F0502020204030204" pitchFamily="34" charset="0"/>
              </a:rPr>
              <a:t>By running a ML competition with teams of humans and machines we worked towards </a:t>
            </a:r>
            <a:r>
              <a:rPr lang="en-US" sz="1600" dirty="0">
                <a:solidFill>
                  <a:srgbClr val="FF4612"/>
                </a:solidFill>
                <a:latin typeface="Calibri" panose="020F0502020204030204" pitchFamily="34" charset="0"/>
              </a:rPr>
              <a:t>eliminating these barriers to breakthroughs</a:t>
            </a:r>
            <a:r>
              <a:rPr lang="en-US" sz="1600" dirty="0">
                <a:latin typeface="Calibri" panose="020F0502020204030204" pitchFamily="34" charset="0"/>
              </a:rPr>
              <a:t> in the science of human-machine teaming</a:t>
            </a:r>
          </a:p>
        </p:txBody>
      </p:sp>
      <p:sp>
        <p:nvSpPr>
          <p:cNvPr id="15" name="Title 14">
            <a:extLst>
              <a:ext uri="{FF2B5EF4-FFF2-40B4-BE49-F238E27FC236}">
                <a16:creationId xmlns:a16="http://schemas.microsoft.com/office/drawing/2014/main" id="{2CE8FB46-AE12-5D46-A794-C6BC4C58ADEB}"/>
              </a:ext>
            </a:extLst>
          </p:cNvPr>
          <p:cNvSpPr>
            <a:spLocks noGrp="1"/>
          </p:cNvSpPr>
          <p:nvPr>
            <p:ph type="title"/>
          </p:nvPr>
        </p:nvSpPr>
        <p:spPr/>
        <p:txBody>
          <a:bodyPr/>
          <a:lstStyle/>
          <a:p>
            <a:r>
              <a:rPr lang="en-US" dirty="0"/>
              <a:t>Hybrid Teams need collaboration</a:t>
            </a:r>
          </a:p>
        </p:txBody>
      </p:sp>
      <p:sp>
        <p:nvSpPr>
          <p:cNvPr id="17" name="Slide Number Placeholder 2">
            <a:extLst>
              <a:ext uri="{FF2B5EF4-FFF2-40B4-BE49-F238E27FC236}">
                <a16:creationId xmlns:a16="http://schemas.microsoft.com/office/drawing/2014/main" id="{2721B1F1-ADBB-D540-B147-3274E9A4EE72}"/>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7</a:t>
            </a:fld>
            <a:endParaRPr lang="en-US" dirty="0"/>
          </a:p>
        </p:txBody>
      </p:sp>
    </p:spTree>
    <p:extLst>
      <p:ext uri="{BB962C8B-B14F-4D97-AF65-F5344CB8AC3E}">
        <p14:creationId xmlns:p14="http://schemas.microsoft.com/office/powerpoint/2010/main" val="168586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3488" y="1145848"/>
            <a:ext cx="4240209" cy="3066870"/>
          </a:xfrm>
        </p:spPr>
        <p:txBody>
          <a:bodyPr/>
          <a:lstStyle/>
          <a:p>
            <a:pPr marL="0" indent="0">
              <a:buNone/>
            </a:pPr>
            <a:r>
              <a:rPr lang="en-US" sz="1600" dirty="0"/>
              <a:t>A neuroscience machine learning challenge pushes participants to collaborate</a:t>
            </a:r>
          </a:p>
          <a:p>
            <a:pPr marL="0" indent="0">
              <a:buNone/>
            </a:pPr>
            <a:endParaRPr lang="en-US" sz="1600" dirty="0"/>
          </a:p>
          <a:p>
            <a:pPr marL="0" indent="0">
              <a:buNone/>
            </a:pPr>
            <a:r>
              <a:rPr lang="en-US" sz="1600" dirty="0"/>
              <a:t>Machine agents will assist with:</a:t>
            </a:r>
          </a:p>
          <a:p>
            <a:r>
              <a:rPr lang="en-US" sz="1600" dirty="0"/>
              <a:t>Assigning teams</a:t>
            </a:r>
          </a:p>
          <a:p>
            <a:r>
              <a:rPr lang="en-US" sz="1600" dirty="0"/>
              <a:t>Checking code</a:t>
            </a:r>
          </a:p>
          <a:p>
            <a:r>
              <a:rPr lang="en-US" sz="1600" dirty="0"/>
              <a:t>Testing models</a:t>
            </a:r>
          </a:p>
          <a:p>
            <a:pPr marL="0" indent="0">
              <a:buNone/>
            </a:pPr>
            <a:endParaRPr lang="en-US" sz="1600" dirty="0"/>
          </a:p>
          <a:p>
            <a:pPr marL="0" indent="0">
              <a:buNone/>
            </a:pPr>
            <a:r>
              <a:rPr lang="en-US" sz="1600" dirty="0"/>
              <a:t>Teams of </a:t>
            </a:r>
            <a:r>
              <a:rPr lang="en-US" sz="1600" dirty="0">
                <a:solidFill>
                  <a:srgbClr val="FF4612"/>
                </a:solidFill>
              </a:rPr>
              <a:t>3 people</a:t>
            </a:r>
            <a:r>
              <a:rPr lang="en-US" sz="1600" dirty="0"/>
              <a:t> based on experiences, language preference, work styles, and more.</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bwMode="auto">
          <a:xfrm>
            <a:off x="4489704" y="771835"/>
            <a:ext cx="4114800" cy="3840297"/>
          </a:xfrm>
          <a:prstGeom prst="rect">
            <a:avLst/>
          </a:prstGeom>
          <a:noFill/>
        </p:spPr>
      </p:pic>
      <p:sp>
        <p:nvSpPr>
          <p:cNvPr id="6" name="Title 5">
            <a:extLst>
              <a:ext uri="{FF2B5EF4-FFF2-40B4-BE49-F238E27FC236}">
                <a16:creationId xmlns:a16="http://schemas.microsoft.com/office/drawing/2014/main" id="{8890EBDF-BDCD-284C-923F-2F2143F63F6C}"/>
              </a:ext>
            </a:extLst>
          </p:cNvPr>
          <p:cNvSpPr>
            <a:spLocks noGrp="1"/>
          </p:cNvSpPr>
          <p:nvPr>
            <p:ph type="title"/>
          </p:nvPr>
        </p:nvSpPr>
        <p:spPr>
          <a:xfrm>
            <a:off x="930672" y="35399"/>
            <a:ext cx="7766050" cy="857250"/>
          </a:xfrm>
        </p:spPr>
        <p:txBody>
          <a:bodyPr>
            <a:normAutofit/>
          </a:bodyPr>
          <a:lstStyle/>
          <a:p>
            <a:r>
              <a:rPr lang="en-US" sz="2800" dirty="0"/>
              <a:t>The setup</a:t>
            </a:r>
          </a:p>
        </p:txBody>
      </p:sp>
      <p:sp>
        <p:nvSpPr>
          <p:cNvPr id="7" name="Slide Number Placeholder 2">
            <a:extLst>
              <a:ext uri="{FF2B5EF4-FFF2-40B4-BE49-F238E27FC236}">
                <a16:creationId xmlns:a16="http://schemas.microsoft.com/office/drawing/2014/main" id="{C519F851-E816-6D4D-BA6C-87971C60B544}"/>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8</a:t>
            </a:fld>
            <a:endParaRPr lang="en-US" dirty="0"/>
          </a:p>
        </p:txBody>
      </p:sp>
    </p:spTree>
    <p:extLst>
      <p:ext uri="{BB962C8B-B14F-4D97-AF65-F5344CB8AC3E}">
        <p14:creationId xmlns:p14="http://schemas.microsoft.com/office/powerpoint/2010/main" val="51606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74552729"/>
              </p:ext>
            </p:extLst>
          </p:nvPr>
        </p:nvGraphicFramePr>
        <p:xfrm>
          <a:off x="623635" y="1030690"/>
          <a:ext cx="7896730" cy="1059180"/>
        </p:xfrm>
        <a:graphic>
          <a:graphicData uri="http://schemas.openxmlformats.org/drawingml/2006/table">
            <a:tbl>
              <a:tblPr firstRow="1" bandRow="1">
                <a:tableStyleId>{5940675A-B579-460E-94D1-54222C63F5DA}</a:tableStyleId>
              </a:tblPr>
              <a:tblGrid>
                <a:gridCol w="2106266">
                  <a:extLst>
                    <a:ext uri="{9D8B030D-6E8A-4147-A177-3AD203B41FA5}">
                      <a16:colId xmlns:a16="http://schemas.microsoft.com/office/drawing/2014/main" val="2983481250"/>
                    </a:ext>
                  </a:extLst>
                </a:gridCol>
                <a:gridCol w="5790464">
                  <a:extLst>
                    <a:ext uri="{9D8B030D-6E8A-4147-A177-3AD203B41FA5}">
                      <a16:colId xmlns:a16="http://schemas.microsoft.com/office/drawing/2014/main" val="1261389644"/>
                    </a:ext>
                  </a:extLst>
                </a:gridCol>
              </a:tblGrid>
              <a:tr h="271390">
                <a:tc>
                  <a:txBody>
                    <a:bodyPr/>
                    <a:lstStyle/>
                    <a:p>
                      <a:r>
                        <a:rPr lang="en-US" sz="1400" b="0" i="0" dirty="0">
                          <a:solidFill>
                            <a:schemeClr val="accent1"/>
                          </a:solidFill>
                          <a:latin typeface="Calibri" panose="020F0502020204030204" pitchFamily="34" charset="0"/>
                        </a:rPr>
                        <a:t>Experiments</a:t>
                      </a:r>
                      <a:endParaRPr lang="en-US" sz="1400" b="0" i="0" dirty="0">
                        <a:latin typeface="Calibri" panose="020F0502020204030204" pitchFamily="34" charset="0"/>
                      </a:endParaRPr>
                    </a:p>
                  </a:txBody>
                  <a:tcPr marL="68580" marR="68580" marT="34290" marB="34290"/>
                </a:tc>
                <a:tc>
                  <a:txBody>
                    <a:bodyPr/>
                    <a:lstStyle/>
                    <a:p>
                      <a:r>
                        <a:rPr lang="en-US" sz="1400" b="0" i="0" dirty="0">
                          <a:latin typeface="Calibri" panose="020F0502020204030204" pitchFamily="34" charset="0"/>
                        </a:rPr>
                        <a:t>Utilize online ML competitions to robustly test hypothesis about teaming</a:t>
                      </a:r>
                    </a:p>
                  </a:txBody>
                  <a:tcPr marL="68580" marR="68580" marT="34290" marB="34290"/>
                </a:tc>
                <a:extLst>
                  <a:ext uri="{0D108BD9-81ED-4DB2-BD59-A6C34878D82A}">
                    <a16:rowId xmlns:a16="http://schemas.microsoft.com/office/drawing/2014/main" val="10000"/>
                  </a:ext>
                </a:extLst>
              </a:tr>
              <a:tr h="265176">
                <a:tc>
                  <a:txBody>
                    <a:bodyPr/>
                    <a:lstStyle/>
                    <a:p>
                      <a:r>
                        <a:rPr lang="en-US" sz="1400" b="0" i="0" dirty="0">
                          <a:solidFill>
                            <a:schemeClr val="accent1"/>
                          </a:solidFill>
                          <a:latin typeface="Calibri" panose="020F0502020204030204" pitchFamily="34" charset="0"/>
                        </a:rPr>
                        <a:t>Instrumented Workspace</a:t>
                      </a:r>
                      <a:endParaRPr lang="en-US" sz="1400" b="0" i="0" dirty="0">
                        <a:latin typeface="Calibri" panose="020F0502020204030204" pitchFamily="34" charset="0"/>
                      </a:endParaRPr>
                    </a:p>
                  </a:txBody>
                  <a:tcPr marL="68580" marR="68580" marT="34290" marB="34290"/>
                </a:tc>
                <a:tc>
                  <a:txBody>
                    <a:bodyPr/>
                    <a:lstStyle/>
                    <a:p>
                      <a:r>
                        <a:rPr lang="en-US" sz="1400" b="0" i="0" dirty="0">
                          <a:latin typeface="Calibri" panose="020F0502020204030204" pitchFamily="34" charset="0"/>
                        </a:rPr>
                        <a:t>Develop a test-bed for measuring mixed-human &amp; machine agent teaming</a:t>
                      </a:r>
                    </a:p>
                  </a:txBody>
                  <a:tcPr marL="68580" marR="68580" marT="34290" marB="34290"/>
                </a:tc>
                <a:extLst>
                  <a:ext uri="{0D108BD9-81ED-4DB2-BD59-A6C34878D82A}">
                    <a16:rowId xmlns:a16="http://schemas.microsoft.com/office/drawing/2014/main" val="1604668090"/>
                  </a:ext>
                </a:extLst>
              </a:tr>
              <a:tr h="434340">
                <a:tc>
                  <a:txBody>
                    <a:bodyPr/>
                    <a:lstStyle/>
                    <a:p>
                      <a:r>
                        <a:rPr lang="en-US" sz="1400" b="0" i="0" dirty="0">
                          <a:solidFill>
                            <a:schemeClr val="accent1"/>
                          </a:solidFill>
                          <a:latin typeface="Calibri" panose="020F0502020204030204" pitchFamily="34" charset="0"/>
                        </a:rPr>
                        <a:t>Alloy</a:t>
                      </a:r>
                      <a:r>
                        <a:rPr lang="en-US" sz="1400" b="0" i="0" baseline="0" dirty="0">
                          <a:solidFill>
                            <a:schemeClr val="accent1"/>
                          </a:solidFill>
                          <a:latin typeface="Calibri" panose="020F0502020204030204" pitchFamily="34" charset="0"/>
                        </a:rPr>
                        <a:t> Agents</a:t>
                      </a:r>
                      <a:endParaRPr lang="en-US" sz="1400" b="0" i="0" dirty="0">
                        <a:latin typeface="Calibri" panose="020F0502020204030204" pitchFamily="34" charset="0"/>
                      </a:endParaRPr>
                    </a:p>
                  </a:txBody>
                  <a:tcPr marL="68580" marR="68580" marT="34290" marB="34290"/>
                </a:tc>
                <a:tc>
                  <a:txBody>
                    <a:bodyPr/>
                    <a:lstStyle/>
                    <a:p>
                      <a:r>
                        <a:rPr lang="en-US" sz="1400" b="0" i="0" dirty="0">
                          <a:latin typeface="Calibri" panose="020F0502020204030204" pitchFamily="34" charset="0"/>
                        </a:rPr>
                        <a:t>Enable rapid prototyping and deployment of machine agents within instrumented workspaces with AI exemplars</a:t>
                      </a:r>
                    </a:p>
                  </a:txBody>
                  <a:tcPr marL="68580" marR="68580" marT="34290" marB="34290"/>
                </a:tc>
                <a:extLst>
                  <a:ext uri="{0D108BD9-81ED-4DB2-BD59-A6C34878D82A}">
                    <a16:rowId xmlns:a16="http://schemas.microsoft.com/office/drawing/2014/main" val="3513037528"/>
                  </a:ext>
                </a:extLst>
              </a:tr>
            </a:tbl>
          </a:graphicData>
        </a:graphic>
      </p:graphicFrame>
      <p:grpSp>
        <p:nvGrpSpPr>
          <p:cNvPr id="11" name="Group 10">
            <a:extLst>
              <a:ext uri="{FF2B5EF4-FFF2-40B4-BE49-F238E27FC236}">
                <a16:creationId xmlns:a16="http://schemas.microsoft.com/office/drawing/2014/main" id="{5BB3ACB0-52E2-5141-9A9C-2B7746E5704A}"/>
              </a:ext>
            </a:extLst>
          </p:cNvPr>
          <p:cNvGrpSpPr/>
          <p:nvPr/>
        </p:nvGrpSpPr>
        <p:grpSpPr>
          <a:xfrm>
            <a:off x="1550257" y="2361967"/>
            <a:ext cx="6043486" cy="2013084"/>
            <a:chOff x="1550257" y="1509165"/>
            <a:chExt cx="6043486" cy="2013084"/>
          </a:xfrm>
        </p:grpSpPr>
        <p:pic>
          <p:nvPicPr>
            <p:cNvPr id="12" name="Picture 11">
              <a:extLst>
                <a:ext uri="{FF2B5EF4-FFF2-40B4-BE49-F238E27FC236}">
                  <a16:creationId xmlns:a16="http://schemas.microsoft.com/office/drawing/2014/main" id="{33719BE1-D267-3943-9888-FD586A4BF8E2}"/>
                </a:ext>
              </a:extLst>
            </p:cNvPr>
            <p:cNvPicPr>
              <a:picLocks noChangeAspect="1"/>
            </p:cNvPicPr>
            <p:nvPr/>
          </p:nvPicPr>
          <p:blipFill>
            <a:blip r:embed="rId3"/>
            <a:stretch>
              <a:fillRect/>
            </a:stretch>
          </p:blipFill>
          <p:spPr>
            <a:xfrm>
              <a:off x="1550257" y="1509165"/>
              <a:ext cx="6043486" cy="2013084"/>
            </a:xfrm>
            <a:prstGeom prst="rect">
              <a:avLst/>
            </a:prstGeom>
          </p:spPr>
        </p:pic>
        <p:sp>
          <p:nvSpPr>
            <p:cNvPr id="13" name="TextBox 12">
              <a:extLst>
                <a:ext uri="{FF2B5EF4-FFF2-40B4-BE49-F238E27FC236}">
                  <a16:creationId xmlns:a16="http://schemas.microsoft.com/office/drawing/2014/main" id="{7D1FE8EE-58F4-684B-84CE-38E877D855DE}"/>
                </a:ext>
              </a:extLst>
            </p:cNvPr>
            <p:cNvSpPr txBox="1"/>
            <p:nvPr/>
          </p:nvSpPr>
          <p:spPr>
            <a:xfrm>
              <a:off x="2531241" y="2559050"/>
              <a:ext cx="1051123" cy="154088"/>
            </a:xfrm>
            <a:prstGeom prst="rect">
              <a:avLst/>
            </a:prstGeom>
            <a:solidFill>
              <a:schemeClr val="bg1">
                <a:lumMod val="65000"/>
              </a:schemeClr>
            </a:solidFill>
            <a:ln>
              <a:noFill/>
            </a:ln>
          </p:spPr>
          <p:txBody>
            <a:bodyPr wrap="square" lIns="0" tIns="0" rIns="0" bIns="0" rtlCol="0" anchor="ctr" anchorCtr="0">
              <a:noAutofit/>
            </a:bodyPr>
            <a:lstStyle/>
            <a:p>
              <a:pPr algn="ctr"/>
              <a:r>
                <a:rPr lang="en-US" sz="800" dirty="0">
                  <a:latin typeface="Calibri" panose="020F0502020204030204" pitchFamily="34" charset="0"/>
                </a:rPr>
                <a:t>Partner Platform</a:t>
              </a:r>
            </a:p>
          </p:txBody>
        </p:sp>
      </p:grpSp>
      <p:sp>
        <p:nvSpPr>
          <p:cNvPr id="5" name="Title 4">
            <a:extLst>
              <a:ext uri="{FF2B5EF4-FFF2-40B4-BE49-F238E27FC236}">
                <a16:creationId xmlns:a16="http://schemas.microsoft.com/office/drawing/2014/main" id="{B183989D-17DC-E545-B04B-51AE942007D6}"/>
              </a:ext>
            </a:extLst>
          </p:cNvPr>
          <p:cNvSpPr>
            <a:spLocks noGrp="1"/>
          </p:cNvSpPr>
          <p:nvPr>
            <p:ph type="title"/>
          </p:nvPr>
        </p:nvSpPr>
        <p:spPr>
          <a:xfrm>
            <a:off x="930672" y="44924"/>
            <a:ext cx="7766050" cy="857250"/>
          </a:xfrm>
        </p:spPr>
        <p:txBody>
          <a:bodyPr>
            <a:normAutofit/>
          </a:bodyPr>
          <a:lstStyle/>
          <a:p>
            <a:r>
              <a:rPr lang="en-US" sz="2800" dirty="0"/>
              <a:t>Technical Thrusts</a:t>
            </a:r>
          </a:p>
        </p:txBody>
      </p:sp>
      <p:sp>
        <p:nvSpPr>
          <p:cNvPr id="14" name="Slide Number Placeholder 2">
            <a:extLst>
              <a:ext uri="{FF2B5EF4-FFF2-40B4-BE49-F238E27FC236}">
                <a16:creationId xmlns:a16="http://schemas.microsoft.com/office/drawing/2014/main" id="{3F1E8F8F-C8F9-744D-B829-3788A974CE9C}"/>
              </a:ext>
            </a:extLst>
          </p:cNvPr>
          <p:cNvSpPr>
            <a:spLocks noGrp="1"/>
          </p:cNvSpPr>
          <p:nvPr>
            <p:ph type="sldNum" sz="quarter" idx="4"/>
          </p:nvPr>
        </p:nvSpPr>
        <p:spPr>
          <a:xfrm>
            <a:off x="8423153" y="4770448"/>
            <a:ext cx="466725" cy="273844"/>
          </a:xfrm>
        </p:spPr>
        <p:txBody>
          <a:bodyPr/>
          <a:lstStyle/>
          <a:p>
            <a:fld id="{532E5815-A8B8-3248-99F0-470F41FB048B}" type="slidenum">
              <a:rPr lang="en-US" smtClean="0"/>
              <a:pPr/>
              <a:t>9</a:t>
            </a:fld>
            <a:endParaRPr lang="en-US" dirty="0"/>
          </a:p>
        </p:txBody>
      </p:sp>
    </p:spTree>
    <p:extLst>
      <p:ext uri="{BB962C8B-B14F-4D97-AF65-F5344CB8AC3E}">
        <p14:creationId xmlns:p14="http://schemas.microsoft.com/office/powerpoint/2010/main" val="3154636770"/>
      </p:ext>
    </p:extLst>
  </p:cSld>
  <p:clrMapOvr>
    <a:masterClrMapping/>
  </p:clrMapOvr>
</p:sld>
</file>

<file path=ppt/theme/theme1.xml><?xml version="1.0" encoding="utf-8"?>
<a:theme xmlns:a="http://schemas.openxmlformats.org/drawingml/2006/main" name="Draper template V21U">
  <a:themeElements>
    <a:clrScheme name="Custom 7">
      <a:dk1>
        <a:srgbClr val="000000"/>
      </a:dk1>
      <a:lt1>
        <a:sysClr val="window" lastClr="FFFFFF"/>
      </a:lt1>
      <a:dk2>
        <a:srgbClr val="8B9092"/>
      </a:dk2>
      <a:lt2>
        <a:srgbClr val="EEECE1"/>
      </a:lt2>
      <a:accent1>
        <a:srgbClr val="FF4612"/>
      </a:accent1>
      <a:accent2>
        <a:srgbClr val="2C9ADA"/>
      </a:accent2>
      <a:accent3>
        <a:srgbClr val="B6D00F"/>
      </a:accent3>
      <a:accent4>
        <a:srgbClr val="FFAB00"/>
      </a:accent4>
      <a:accent5>
        <a:srgbClr val="1C2E3C"/>
      </a:accent5>
      <a:accent6>
        <a:srgbClr val="171C5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ype_x0020_of_x0020_Document xmlns="72f011b2-ec68-47b6-8298-2033cce0183d">Templates</Type_x0020_of_x0020_Document>
    <Status xmlns="72f011b2-ec68-47b6-8298-2033cce0183d">Current</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140E86FD5AD749B4B5052CE0217450" ma:contentTypeVersion="20" ma:contentTypeDescription="Create a new document." ma:contentTypeScope="" ma:versionID="43ea232ace040569b4fa49711b6573eb">
  <xsd:schema xmlns:xsd="http://www.w3.org/2001/XMLSchema" xmlns:xs="http://www.w3.org/2001/XMLSchema" xmlns:p="http://schemas.microsoft.com/office/2006/metadata/properties" xmlns:ns2="72f011b2-ec68-47b6-8298-2033cce0183d" targetNamespace="http://schemas.microsoft.com/office/2006/metadata/properties" ma:root="true" ma:fieldsID="93b865822da7bd99757e3b6cefc8fda0" ns2:_="">
    <xsd:import namespace="72f011b2-ec68-47b6-8298-2033cce0183d"/>
    <xsd:element name="properties">
      <xsd:complexType>
        <xsd:sequence>
          <xsd:element name="documentManagement">
            <xsd:complexType>
              <xsd:all>
                <xsd:element ref="ns2:Type_x0020_of_x0020_Document"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f011b2-ec68-47b6-8298-2033cce0183d" elementFormDefault="qualified">
    <xsd:import namespace="http://schemas.microsoft.com/office/2006/documentManagement/types"/>
    <xsd:import namespace="http://schemas.microsoft.com/office/infopath/2007/PartnerControls"/>
    <xsd:element name="Type_x0020_of_x0020_Document" ma:index="8" nillable="true" ma:displayName="Type of Document" ma:format="Dropdown" ma:internalName="Type_x0020_of_x0020_Document">
      <xsd:simpleType>
        <xsd:restriction base="dms:Choice">
          <xsd:enumeration value="Marketing materials"/>
          <xsd:enumeration value="Templates"/>
        </xsd:restriction>
      </xsd:simpleType>
    </xsd:element>
    <xsd:element name="Status" ma:index="9" nillable="true" ma:displayName="Status" ma:format="Dropdown" ma:internalName="Status">
      <xsd:simpleType>
        <xsd:restriction base="dms:Choice">
          <xsd:enumeration value="Current"/>
          <xsd:enumeration value="Ol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46424440-69aa-4682-b769-c2511fcb5529" ContentTypeId="0x0101" PreviousValue="false"/>
</file>

<file path=customXml/itemProps1.xml><?xml version="1.0" encoding="utf-8"?>
<ds:datastoreItem xmlns:ds="http://schemas.openxmlformats.org/officeDocument/2006/customXml" ds:itemID="{B07652B1-BAE7-4431-9791-48F3E90F858D}">
  <ds:schemaRefs>
    <ds:schemaRef ds:uri="http://schemas.microsoft.com/office/2006/metadata/properties"/>
    <ds:schemaRef ds:uri="http://schemas.microsoft.com/office/infopath/2007/PartnerControls"/>
    <ds:schemaRef ds:uri="72f011b2-ec68-47b6-8298-2033cce0183d"/>
  </ds:schemaRefs>
</ds:datastoreItem>
</file>

<file path=customXml/itemProps2.xml><?xml version="1.0" encoding="utf-8"?>
<ds:datastoreItem xmlns:ds="http://schemas.openxmlformats.org/officeDocument/2006/customXml" ds:itemID="{9BCC4026-E781-4351-9A32-7FDAFB2147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f011b2-ec68-47b6-8298-2033cce018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1C5A2A-90DC-4E31-AB62-CFB91EFD368F}">
  <ds:schemaRefs>
    <ds:schemaRef ds:uri="http://schemas.microsoft.com/sharepoint/v3/contenttype/forms"/>
  </ds:schemaRefs>
</ds:datastoreItem>
</file>

<file path=customXml/itemProps4.xml><?xml version="1.0" encoding="utf-8"?>
<ds:datastoreItem xmlns:ds="http://schemas.openxmlformats.org/officeDocument/2006/customXml" ds:itemID="{3D297142-EED8-440A-B129-B855B082872C}">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Draper template V21U.potx</Template>
  <TotalTime>11038</TotalTime>
  <Words>2531</Words>
  <Application>Microsoft Macintosh PowerPoint</Application>
  <PresentationFormat>On-screen Show (16:9)</PresentationFormat>
  <Paragraphs>450</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ArialMT</vt:lpstr>
      <vt:lpstr>Calibri</vt:lpstr>
      <vt:lpstr>Lucida Grande</vt:lpstr>
      <vt:lpstr>Raleway</vt:lpstr>
      <vt:lpstr>Wingdings</vt:lpstr>
      <vt:lpstr>Draper template V21U</vt:lpstr>
      <vt:lpstr>PowerPoint Presentation</vt:lpstr>
      <vt:lpstr>PowerPoint Presentation</vt:lpstr>
      <vt:lpstr>Agenda</vt:lpstr>
      <vt:lpstr>Our motivation</vt:lpstr>
      <vt:lpstr>Goal: Learn about human-machine teaming</vt:lpstr>
      <vt:lpstr>Project Alloy Overview</vt:lpstr>
      <vt:lpstr>Hybrid Teams need collaboration</vt:lpstr>
      <vt:lpstr>The setup</vt:lpstr>
      <vt:lpstr>Technical Thrusts</vt:lpstr>
      <vt:lpstr>Experiment integrates with competition workflow </vt:lpstr>
      <vt:lpstr>The Challenge: Classification with EEG Data</vt:lpstr>
      <vt:lpstr>Agenda</vt:lpstr>
      <vt:lpstr>Instrumented Workspace Overview</vt:lpstr>
      <vt:lpstr>Instrumented Workspace Features</vt:lpstr>
      <vt:lpstr>Alloy Agents Overview</vt:lpstr>
      <vt:lpstr>Team Architect</vt:lpstr>
      <vt:lpstr>Artifact Analyst</vt:lpstr>
      <vt:lpstr>Artifact Analyst Accuracy &amp; Performance</vt:lpstr>
      <vt:lpstr>Artifact Analyst</vt:lpstr>
      <vt:lpstr>Adversarial Agent : Biometric Warfare Officer</vt:lpstr>
      <vt:lpstr>The Participant – Agent – Platform Workflow</vt:lpstr>
      <vt:lpstr>Agenda</vt:lpstr>
      <vt:lpstr>Metrics: Quantitatively Describing Teaming</vt:lpstr>
      <vt:lpstr>Metrics: Quantitatively Describing Teaming</vt:lpstr>
      <vt:lpstr>Implementation: Modeling Influence </vt:lpstr>
      <vt:lpstr>Implementation: Modeling Team Coherence </vt:lpstr>
      <vt:lpstr>Agenda</vt:lpstr>
      <vt:lpstr>Meta-Kaggle</vt:lpstr>
      <vt:lpstr>Questions to explore with Meta-Kaggle </vt:lpstr>
      <vt:lpstr>Let’s take a look!</vt:lpstr>
    </vt:vector>
  </TitlesOfParts>
  <Company>Bornemann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Laura Seaman</cp:lastModifiedBy>
  <cp:revision>358</cp:revision>
  <cp:lastPrinted>2019-04-08T19:20:07Z</cp:lastPrinted>
  <dcterms:created xsi:type="dcterms:W3CDTF">2015-09-06T15:34:24Z</dcterms:created>
  <dcterms:modified xsi:type="dcterms:W3CDTF">2019-05-01T21:27:30Z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0x01010078140E86FD5AD749B4B5052CE0217450</vt:lpwstr>
  </property>
</Properties>
</file>